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54"/>
  </p:notesMasterIdLst>
  <p:handoutMasterIdLst>
    <p:handoutMasterId r:id="rId55"/>
  </p:handoutMasterIdLst>
  <p:sldIdLst>
    <p:sldId id="257" r:id="rId5"/>
    <p:sldId id="261" r:id="rId6"/>
    <p:sldId id="272" r:id="rId7"/>
    <p:sldId id="274" r:id="rId8"/>
    <p:sldId id="275" r:id="rId9"/>
    <p:sldId id="276" r:id="rId10"/>
    <p:sldId id="277" r:id="rId11"/>
    <p:sldId id="266"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3" r:id="rId25"/>
    <p:sldId id="290" r:id="rId26"/>
    <p:sldId id="291" r:id="rId27"/>
    <p:sldId id="295" r:id="rId28"/>
    <p:sldId id="292" r:id="rId29"/>
    <p:sldId id="297" r:id="rId30"/>
    <p:sldId id="296" r:id="rId31"/>
    <p:sldId id="298" r:id="rId32"/>
    <p:sldId id="299" r:id="rId33"/>
    <p:sldId id="300" r:id="rId34"/>
    <p:sldId id="302" r:id="rId35"/>
    <p:sldId id="301" r:id="rId36"/>
    <p:sldId id="303" r:id="rId37"/>
    <p:sldId id="304" r:id="rId38"/>
    <p:sldId id="305" r:id="rId39"/>
    <p:sldId id="306" r:id="rId40"/>
    <p:sldId id="307" r:id="rId41"/>
    <p:sldId id="308" r:id="rId42"/>
    <p:sldId id="309" r:id="rId43"/>
    <p:sldId id="310" r:id="rId44"/>
    <p:sldId id="312" r:id="rId45"/>
    <p:sldId id="311" r:id="rId46"/>
    <p:sldId id="313" r:id="rId47"/>
    <p:sldId id="316" r:id="rId48"/>
    <p:sldId id="315" r:id="rId49"/>
    <p:sldId id="317" r:id="rId50"/>
    <p:sldId id="319" r:id="rId51"/>
    <p:sldId id="320" r:id="rId52"/>
    <p:sldId id="31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4628"/>
  </p:normalViewPr>
  <p:slideViewPr>
    <p:cSldViewPr snapToGrid="0" snapToObjects="1">
      <p:cViewPr varScale="1">
        <p:scale>
          <a:sx n="70" d="100"/>
          <a:sy n="70" d="100"/>
        </p:scale>
        <p:origin x="522" y="60"/>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Reduce and Eliminate Expenses</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Minimize the time factor</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Efficient planning and goals</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437"/>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Reduce and Eliminate Expenses</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Minimize the time factor</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Efficient planning and goals</a:t>
          </a:r>
        </a:p>
      </dsp:txBody>
      <dsp:txXfrm>
        <a:off x="1181573" y="2557955"/>
        <a:ext cx="4995202" cy="1023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7/4/2024</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7/4/2024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4</a:t>
            </a:fld>
            <a:endParaRPr lang="en-US" dirty="0"/>
          </a:p>
        </p:txBody>
      </p:sp>
    </p:spTree>
    <p:extLst>
      <p:ext uri="{BB962C8B-B14F-4D97-AF65-F5344CB8AC3E}">
        <p14:creationId xmlns:p14="http://schemas.microsoft.com/office/powerpoint/2010/main" val="68557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8</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24</a:t>
            </a:fld>
            <a:endParaRPr lang="en-US" dirty="0"/>
          </a:p>
        </p:txBody>
      </p:sp>
    </p:spTree>
    <p:extLst>
      <p:ext uri="{BB962C8B-B14F-4D97-AF65-F5344CB8AC3E}">
        <p14:creationId xmlns:p14="http://schemas.microsoft.com/office/powerpoint/2010/main" val="1884305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49</a:t>
            </a:fld>
            <a:endParaRPr lang="en-US" dirty="0"/>
          </a:p>
        </p:txBody>
      </p:sp>
    </p:spTree>
    <p:extLst>
      <p:ext uri="{BB962C8B-B14F-4D97-AF65-F5344CB8AC3E}">
        <p14:creationId xmlns:p14="http://schemas.microsoft.com/office/powerpoint/2010/main" val="55533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7/4/2024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7/4/2024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7/4/2024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7/4/2024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7/4/2024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7/4/2024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fontScale="90000"/>
          </a:bodyPr>
          <a:lstStyle/>
          <a:p>
            <a:r>
              <a:rPr lang="en-US" dirty="0">
                <a:solidFill>
                  <a:schemeClr val="bg2"/>
                </a:solidFill>
              </a:rPr>
              <a:t>Travel management system”</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fontScale="92500" lnSpcReduction="10000"/>
          </a:bodyPr>
          <a:lstStyle/>
          <a:p>
            <a:r>
              <a:rPr lang="en-US" dirty="0">
                <a:solidFill>
                  <a:schemeClr val="bg2"/>
                </a:solidFill>
              </a:rPr>
              <a:t>Software Requirement Specifications</a:t>
            </a:r>
          </a:p>
          <a:p>
            <a:r>
              <a:rPr lang="en-US" dirty="0">
                <a:solidFill>
                  <a:schemeClr val="bg2"/>
                </a:solidFill>
              </a:rPr>
              <a:t>Prepared by</a:t>
            </a:r>
          </a:p>
          <a:p>
            <a:r>
              <a:rPr lang="en-US" dirty="0">
                <a:solidFill>
                  <a:schemeClr val="bg2"/>
                </a:solidFill>
              </a:rPr>
              <a:t>Muhammad Taha Jawaid</a:t>
            </a:r>
          </a:p>
          <a:p>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Functions:</a:t>
            </a:r>
          </a:p>
        </p:txBody>
      </p:sp>
      <p:sp>
        <p:nvSpPr>
          <p:cNvPr id="3" name="Content Placeholder 2"/>
          <p:cNvSpPr>
            <a:spLocks noGrp="1"/>
          </p:cNvSpPr>
          <p:nvPr>
            <p:ph idx="1"/>
          </p:nvPr>
        </p:nvSpPr>
        <p:spPr/>
        <p:txBody>
          <a:bodyPr/>
          <a:lstStyle/>
          <a:p>
            <a:r>
              <a:rPr lang="en-US" dirty="0"/>
              <a:t>The system will perform various functionality according to the user. Like for travel management system there will be different type of user which are:</a:t>
            </a:r>
          </a:p>
          <a:p>
            <a:pPr lvl="3"/>
            <a:r>
              <a:rPr lang="en-US" dirty="0"/>
              <a:t>Main users(admin and end user)</a:t>
            </a:r>
          </a:p>
          <a:p>
            <a:pPr lvl="3"/>
            <a:r>
              <a:rPr lang="en-US" dirty="0"/>
              <a:t>Other user(accountant and agencies)</a:t>
            </a:r>
          </a:p>
        </p:txBody>
      </p:sp>
    </p:spTree>
    <p:extLst>
      <p:ext uri="{BB962C8B-B14F-4D97-AF65-F5344CB8AC3E}">
        <p14:creationId xmlns:p14="http://schemas.microsoft.com/office/powerpoint/2010/main" val="2964419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User-ended functions:</a:t>
            </a:r>
          </a:p>
        </p:txBody>
      </p:sp>
      <p:sp>
        <p:nvSpPr>
          <p:cNvPr id="3" name="Content Placeholder 2"/>
          <p:cNvSpPr>
            <a:spLocks noGrp="1"/>
          </p:cNvSpPr>
          <p:nvPr>
            <p:ph idx="1"/>
          </p:nvPr>
        </p:nvSpPr>
        <p:spPr/>
        <p:txBody>
          <a:bodyPr>
            <a:normAutofit fontScale="70000" lnSpcReduction="20000"/>
          </a:bodyPr>
          <a:lstStyle/>
          <a:p>
            <a:pPr lvl="1"/>
            <a:r>
              <a:rPr lang="en-US" b="1" dirty="0"/>
              <a:t>The User Registrations:</a:t>
            </a:r>
            <a:r>
              <a:rPr lang="en-US" dirty="0"/>
              <a:t> The user can add the details for the registration. Basically it’s an end-to-end encryption between user details and database in order to keep user details secure.</a:t>
            </a:r>
          </a:p>
          <a:p>
            <a:r>
              <a:rPr lang="en-US" b="1" dirty="0"/>
              <a:t> </a:t>
            </a:r>
            <a:endParaRPr lang="en-US" dirty="0"/>
          </a:p>
          <a:p>
            <a:pPr lvl="1"/>
            <a:r>
              <a:rPr lang="en-US" b="1" dirty="0"/>
              <a:t>Data update: </a:t>
            </a:r>
            <a:r>
              <a:rPr lang="en-US" dirty="0"/>
              <a:t>The user can update the data according to requirements and approvals from the admin. Moreover, the database should be checked and updated after the user perform registration or data entries.</a:t>
            </a:r>
          </a:p>
          <a:p>
            <a:r>
              <a:rPr lang="en-US" b="1" dirty="0"/>
              <a:t> </a:t>
            </a:r>
            <a:endParaRPr lang="en-US" dirty="0"/>
          </a:p>
          <a:p>
            <a:pPr lvl="1"/>
            <a:r>
              <a:rPr lang="en-US" b="1" dirty="0"/>
              <a:t>Search the trip/package/location details: </a:t>
            </a:r>
            <a:r>
              <a:rPr lang="en-US" dirty="0"/>
              <a:t>The user can search for any specific key for trip/location/package.  In response the system shall show him the appropriate details with correct providers and contact.</a:t>
            </a:r>
          </a:p>
          <a:p>
            <a:r>
              <a:rPr lang="en-US" b="1" dirty="0"/>
              <a:t> </a:t>
            </a:r>
            <a:endParaRPr lang="en-US" dirty="0"/>
          </a:p>
          <a:p>
            <a:pPr lvl="1"/>
            <a:r>
              <a:rPr lang="en-US" b="1" dirty="0"/>
              <a:t>Feedback:</a:t>
            </a:r>
            <a:r>
              <a:rPr lang="en-US" dirty="0"/>
              <a:t> The system shall generate the feedback form according to the user according to the interaction with the system which can be filled up by the user.</a:t>
            </a:r>
          </a:p>
          <a:p>
            <a:r>
              <a:rPr lang="en-US" b="1" dirty="0"/>
              <a:t> </a:t>
            </a:r>
            <a:endParaRPr lang="en-US" dirty="0"/>
          </a:p>
          <a:p>
            <a:pPr lvl="1"/>
            <a:r>
              <a:rPr lang="en-US" b="1" dirty="0"/>
              <a:t>Cancelation of a trip:</a:t>
            </a:r>
            <a:r>
              <a:rPr lang="en-US" dirty="0"/>
              <a:t> A user can cancel his trip. If a user wants to cancel his/her trip, then the system shall provide/send the information to admin so that his trips can be canceled.</a:t>
            </a:r>
          </a:p>
          <a:p>
            <a:endParaRPr lang="en-US" dirty="0"/>
          </a:p>
        </p:txBody>
      </p:sp>
    </p:spTree>
    <p:extLst>
      <p:ext uri="{BB962C8B-B14F-4D97-AF65-F5344CB8AC3E}">
        <p14:creationId xmlns:p14="http://schemas.microsoft.com/office/powerpoint/2010/main" val="3508716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Admin-Ended functions:</a:t>
            </a:r>
          </a:p>
        </p:txBody>
      </p:sp>
      <p:sp>
        <p:nvSpPr>
          <p:cNvPr id="3" name="Content Placeholder 2"/>
          <p:cNvSpPr>
            <a:spLocks noGrp="1"/>
          </p:cNvSpPr>
          <p:nvPr>
            <p:ph idx="1"/>
          </p:nvPr>
        </p:nvSpPr>
        <p:spPr/>
        <p:txBody>
          <a:bodyPr>
            <a:normAutofit fontScale="70000" lnSpcReduction="20000"/>
          </a:bodyPr>
          <a:lstStyle/>
          <a:p>
            <a:pPr lvl="1"/>
            <a:r>
              <a:rPr lang="en-US" b="1" u="sng" dirty="0"/>
              <a:t>Package track/statistics:</a:t>
            </a:r>
            <a:r>
              <a:rPr lang="en-US" b="1" dirty="0"/>
              <a:t> </a:t>
            </a:r>
            <a:r>
              <a:rPr lang="en-US" dirty="0"/>
              <a:t>Admin shall be able to send the or update the user trip tracks/statistics after each action he/she perform on the application.</a:t>
            </a:r>
          </a:p>
          <a:p>
            <a:r>
              <a:rPr lang="en-US" b="1" dirty="0"/>
              <a:t> </a:t>
            </a:r>
            <a:endParaRPr lang="en-US" dirty="0"/>
          </a:p>
          <a:p>
            <a:pPr lvl="1"/>
            <a:r>
              <a:rPr lang="en-US" b="1" u="sng" dirty="0"/>
              <a:t>Package Creation:</a:t>
            </a:r>
            <a:r>
              <a:rPr lang="en-US" b="1" dirty="0"/>
              <a:t> </a:t>
            </a:r>
            <a:r>
              <a:rPr lang="en-US" dirty="0"/>
              <a:t>Admin shall be responsible for creating the required package for the user and then generate a specific slip that will be sent to the user.</a:t>
            </a:r>
          </a:p>
          <a:p>
            <a:r>
              <a:rPr lang="en-US" b="1" dirty="0"/>
              <a:t> </a:t>
            </a:r>
            <a:endParaRPr lang="en-US" dirty="0"/>
          </a:p>
          <a:p>
            <a:pPr lvl="1"/>
            <a:r>
              <a:rPr lang="en-US" b="1" u="sng" dirty="0"/>
              <a:t>Ticketing Reservations:</a:t>
            </a:r>
            <a:r>
              <a:rPr lang="en-US" b="1" dirty="0"/>
              <a:t> </a:t>
            </a:r>
            <a:r>
              <a:rPr lang="en-US" dirty="0"/>
              <a:t>The Admin shall check the details of user then he should send the slip of ticket reservation to the required user.</a:t>
            </a:r>
          </a:p>
          <a:p>
            <a:r>
              <a:rPr lang="en-US" b="1" dirty="0"/>
              <a:t> </a:t>
            </a:r>
            <a:endParaRPr lang="en-US" dirty="0"/>
          </a:p>
          <a:p>
            <a:pPr lvl="1"/>
            <a:r>
              <a:rPr lang="en-US" b="1" u="sng" dirty="0"/>
              <a:t>Update details:</a:t>
            </a:r>
            <a:r>
              <a:rPr lang="en-US" b="1" dirty="0"/>
              <a:t> </a:t>
            </a:r>
            <a:r>
              <a:rPr lang="en-US" dirty="0"/>
              <a:t>After registering if user want to update his/her details then the </a:t>
            </a:r>
            <a:r>
              <a:rPr lang="en-US" u="sng" dirty="0"/>
              <a:t>Admin</a:t>
            </a:r>
            <a:r>
              <a:rPr lang="en-US" dirty="0"/>
              <a:t> shall make the changes into the database and then send the update confirmation to user through system.</a:t>
            </a:r>
          </a:p>
          <a:p>
            <a:r>
              <a:rPr lang="en-US" b="1" dirty="0"/>
              <a:t> </a:t>
            </a:r>
            <a:endParaRPr lang="en-US" dirty="0"/>
          </a:p>
          <a:p>
            <a:pPr lvl="1"/>
            <a:r>
              <a:rPr lang="en-US" b="1" u="sng" dirty="0"/>
              <a:t>Slip generation:</a:t>
            </a:r>
            <a:r>
              <a:rPr lang="en-US" b="1" dirty="0"/>
              <a:t> </a:t>
            </a:r>
            <a:r>
              <a:rPr lang="en-US" u="sng" dirty="0"/>
              <a:t>Admin</a:t>
            </a:r>
            <a:r>
              <a:rPr lang="en-US" b="1" dirty="0"/>
              <a:t> </a:t>
            </a:r>
            <a:r>
              <a:rPr lang="en-US" dirty="0"/>
              <a:t>shall check the payments and send the details to account class so that he can generate the Slip of payment that shall be sent to the user which he/she can easily printout anytime.</a:t>
            </a:r>
          </a:p>
          <a:p>
            <a:endParaRPr lang="en-US" dirty="0"/>
          </a:p>
        </p:txBody>
      </p:sp>
    </p:spTree>
    <p:extLst>
      <p:ext uri="{BB962C8B-B14F-4D97-AF65-F5344CB8AC3E}">
        <p14:creationId xmlns:p14="http://schemas.microsoft.com/office/powerpoint/2010/main" val="296684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Agency-Ended functionality:</a:t>
            </a:r>
          </a:p>
        </p:txBody>
      </p:sp>
      <p:sp>
        <p:nvSpPr>
          <p:cNvPr id="3" name="Content Placeholder 2"/>
          <p:cNvSpPr>
            <a:spLocks noGrp="1"/>
          </p:cNvSpPr>
          <p:nvPr>
            <p:ph idx="1"/>
          </p:nvPr>
        </p:nvSpPr>
        <p:spPr/>
        <p:txBody>
          <a:bodyPr/>
          <a:lstStyle/>
          <a:p>
            <a:r>
              <a:rPr lang="en-US" sz="1800" dirty="0"/>
              <a:t>A agency member can upload the various packages according to filters.</a:t>
            </a:r>
          </a:p>
          <a:p>
            <a:r>
              <a:rPr lang="en-US" sz="1800" dirty="0"/>
              <a:t>A agency member can send the package details</a:t>
            </a:r>
          </a:p>
          <a:p>
            <a:r>
              <a:rPr lang="en-US" sz="1800" dirty="0"/>
              <a:t>A agency member is responsible to provide the tickets amounts</a:t>
            </a:r>
          </a:p>
          <a:p>
            <a:r>
              <a:rPr lang="en-US" sz="1800" dirty="0"/>
              <a:t>A agency member can update the trip routes to admin</a:t>
            </a:r>
          </a:p>
          <a:p>
            <a:r>
              <a:rPr lang="en-US" sz="1800" dirty="0"/>
              <a:t>A agency member can set the prices on their packages</a:t>
            </a:r>
          </a:p>
          <a:p>
            <a:r>
              <a:rPr lang="en-US" sz="1800" dirty="0"/>
              <a:t>A agency member can provide multiple facilities with packages</a:t>
            </a:r>
          </a:p>
          <a:p>
            <a:endParaRPr lang="en-US" dirty="0"/>
          </a:p>
        </p:txBody>
      </p:sp>
    </p:spTree>
    <p:extLst>
      <p:ext uri="{BB962C8B-B14F-4D97-AF65-F5344CB8AC3E}">
        <p14:creationId xmlns:p14="http://schemas.microsoft.com/office/powerpoint/2010/main" val="4242239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Accountant functionalities:</a:t>
            </a:r>
          </a:p>
        </p:txBody>
      </p:sp>
      <p:sp>
        <p:nvSpPr>
          <p:cNvPr id="3" name="Content Placeholder 2"/>
          <p:cNvSpPr>
            <a:spLocks noGrp="1"/>
          </p:cNvSpPr>
          <p:nvPr>
            <p:ph idx="1"/>
          </p:nvPr>
        </p:nvSpPr>
        <p:spPr/>
        <p:txBody>
          <a:bodyPr>
            <a:normAutofit/>
          </a:bodyPr>
          <a:lstStyle/>
          <a:p>
            <a:r>
              <a:rPr lang="en-US" sz="1800" dirty="0"/>
              <a:t>An accountant can check for payments.</a:t>
            </a:r>
          </a:p>
          <a:p>
            <a:r>
              <a:rPr lang="en-US" sz="1800" dirty="0"/>
              <a:t>An accountant can generate pay slips.</a:t>
            </a:r>
          </a:p>
          <a:p>
            <a:r>
              <a:rPr lang="en-US" sz="1800" dirty="0"/>
              <a:t>An accountant can add charges according to regions at the payment time and can manage all the payment records of the users.</a:t>
            </a:r>
          </a:p>
          <a:p>
            <a:r>
              <a:rPr lang="en-US" sz="1800" dirty="0"/>
              <a:t>An accountant can check for dues and pay order link with admin.</a:t>
            </a:r>
            <a:r>
              <a:rPr lang="en-US" sz="1800" b="1" dirty="0"/>
              <a:t> </a:t>
            </a:r>
            <a:endParaRPr lang="en-US" sz="1800" dirty="0"/>
          </a:p>
        </p:txBody>
      </p:sp>
    </p:spTree>
    <p:extLst>
      <p:ext uri="{BB962C8B-B14F-4D97-AF65-F5344CB8AC3E}">
        <p14:creationId xmlns:p14="http://schemas.microsoft.com/office/powerpoint/2010/main" val="2724252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4460"/>
            <a:ext cx="4238368" cy="636372"/>
          </a:xfrm>
        </p:spPr>
        <p:txBody>
          <a:bodyPr>
            <a:normAutofit fontScale="90000"/>
          </a:bodyPr>
          <a:lstStyle/>
          <a:p>
            <a:r>
              <a:rPr lang="en-US" dirty="0"/>
              <a:t>Class Diagram:</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0384" y="790832"/>
            <a:ext cx="7500047" cy="5832390"/>
          </a:xfrm>
          <a:prstGeom prst="rect">
            <a:avLst/>
          </a:prstGeom>
        </p:spPr>
      </p:pic>
    </p:spTree>
    <p:extLst>
      <p:ext uri="{BB962C8B-B14F-4D97-AF65-F5344CB8AC3E}">
        <p14:creationId xmlns:p14="http://schemas.microsoft.com/office/powerpoint/2010/main" val="181743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Environment:</a:t>
            </a:r>
          </a:p>
        </p:txBody>
      </p:sp>
      <p:sp>
        <p:nvSpPr>
          <p:cNvPr id="3" name="Content Placeholder 2"/>
          <p:cNvSpPr>
            <a:spLocks noGrp="1"/>
          </p:cNvSpPr>
          <p:nvPr>
            <p:ph idx="1"/>
          </p:nvPr>
        </p:nvSpPr>
        <p:spPr/>
        <p:txBody>
          <a:bodyPr/>
          <a:lstStyle/>
          <a:p>
            <a:pPr lvl="2"/>
            <a:r>
              <a:rPr lang="en-US" dirty="0"/>
              <a:t>Windows xp.</a:t>
            </a:r>
          </a:p>
          <a:p>
            <a:pPr lvl="2"/>
            <a:r>
              <a:rPr lang="en-US" dirty="0"/>
              <a:t>Windows 07</a:t>
            </a:r>
          </a:p>
          <a:p>
            <a:pPr lvl="2"/>
            <a:r>
              <a:rPr lang="en-US" dirty="0"/>
              <a:t>Windows 08</a:t>
            </a:r>
          </a:p>
          <a:p>
            <a:pPr lvl="2"/>
            <a:r>
              <a:rPr lang="en-US" dirty="0"/>
              <a:t>Linux</a:t>
            </a:r>
          </a:p>
          <a:p>
            <a:pPr lvl="2"/>
            <a:r>
              <a:rPr lang="en-US" dirty="0"/>
              <a:t>Windows 10/11</a:t>
            </a:r>
          </a:p>
          <a:p>
            <a:pPr lvl="2"/>
            <a:r>
              <a:rPr lang="en-US" dirty="0"/>
              <a:t>Mac/MacOs</a:t>
            </a:r>
          </a:p>
          <a:p>
            <a:endParaRPr lang="en-US" dirty="0"/>
          </a:p>
        </p:txBody>
      </p:sp>
    </p:spTree>
    <p:extLst>
      <p:ext uri="{BB962C8B-B14F-4D97-AF65-F5344CB8AC3E}">
        <p14:creationId xmlns:p14="http://schemas.microsoft.com/office/powerpoint/2010/main" val="3405899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46438"/>
          </a:xfrm>
        </p:spPr>
        <p:txBody>
          <a:bodyPr/>
          <a:lstStyle/>
          <a:p>
            <a:r>
              <a:rPr lang="en-US" dirty="0"/>
              <a:t>Design and constraint for the system:</a:t>
            </a:r>
          </a:p>
        </p:txBody>
      </p:sp>
      <p:sp>
        <p:nvSpPr>
          <p:cNvPr id="3" name="Content Placeholder 2"/>
          <p:cNvSpPr>
            <a:spLocks noGrp="1"/>
          </p:cNvSpPr>
          <p:nvPr>
            <p:ph idx="1"/>
          </p:nvPr>
        </p:nvSpPr>
        <p:spPr>
          <a:xfrm>
            <a:off x="1371600" y="1668162"/>
            <a:ext cx="9601200" cy="4199238"/>
          </a:xfrm>
        </p:spPr>
        <p:txBody>
          <a:bodyPr>
            <a:normAutofit fontScale="92500" lnSpcReduction="20000"/>
          </a:bodyPr>
          <a:lstStyle/>
          <a:p>
            <a:pPr lvl="2"/>
            <a:r>
              <a:rPr lang="en-US" dirty="0"/>
              <a:t>The System should be implemented through a specific and efficient language like java or kotlin</a:t>
            </a:r>
          </a:p>
          <a:p>
            <a:pPr lvl="2"/>
            <a:r>
              <a:rPr lang="en-US" dirty="0"/>
              <a:t>The UI of the system should be consistent and should be responsive on all devices.</a:t>
            </a:r>
          </a:p>
          <a:p>
            <a:pPr lvl="2"/>
            <a:r>
              <a:rPr lang="en-US" dirty="0"/>
              <a:t>Without internet connection the user cannot access the system. Hence its mandatory to have a stable internet connection.</a:t>
            </a:r>
          </a:p>
          <a:p>
            <a:pPr lvl="2"/>
            <a:r>
              <a:rPr lang="en-US" dirty="0"/>
              <a:t>There should be at least 1 GB of ram on the system.</a:t>
            </a:r>
          </a:p>
          <a:p>
            <a:pPr lvl="2"/>
            <a:r>
              <a:rPr lang="en-US" dirty="0"/>
              <a:t>Every user should be given a specific/unique user ID in order to prevent from unauthorized logins.</a:t>
            </a:r>
          </a:p>
          <a:p>
            <a:pPr lvl="2"/>
            <a:r>
              <a:rPr lang="en-US" dirty="0"/>
              <a:t>As monthly system updates will happen after every 1 month so data should be saved before updating the system else the update will not occur.  </a:t>
            </a:r>
          </a:p>
          <a:p>
            <a:pPr lvl="2"/>
            <a:r>
              <a:rPr lang="en-US" dirty="0"/>
              <a:t>Except “google travel” no other APIs should be used while making the system.</a:t>
            </a:r>
          </a:p>
          <a:p>
            <a:pPr lvl="2"/>
            <a:r>
              <a:rPr lang="en-US" dirty="0"/>
              <a:t>Web-based, Desktop-based or Smart-phone based system should use the camera access in order to capture the user details.</a:t>
            </a:r>
          </a:p>
          <a:p>
            <a:pPr lvl="2"/>
            <a:r>
              <a:rPr lang="en-US" dirty="0"/>
              <a:t>There should be an inter linking between printer functions and the payment slip functions. So that user will be able to get the slips immediately.</a:t>
            </a:r>
          </a:p>
          <a:p>
            <a:pPr lvl="2"/>
            <a:r>
              <a:rPr lang="en-US" dirty="0"/>
              <a:t>The system should have an OTP confirmation while login to the application.</a:t>
            </a:r>
          </a:p>
          <a:p>
            <a:endParaRPr lang="en-US" dirty="0"/>
          </a:p>
        </p:txBody>
      </p:sp>
    </p:spTree>
    <p:extLst>
      <p:ext uri="{BB962C8B-B14F-4D97-AF65-F5344CB8AC3E}">
        <p14:creationId xmlns:p14="http://schemas.microsoft.com/office/powerpoint/2010/main" val="3924492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704335"/>
            <a:ext cx="9601200" cy="3581400"/>
          </a:xfrm>
        </p:spPr>
        <p:txBody>
          <a:bodyPr>
            <a:normAutofit lnSpcReduction="10000"/>
          </a:bodyPr>
          <a:lstStyle/>
          <a:p>
            <a:pPr lvl="2"/>
            <a:r>
              <a:rPr lang="en-US" dirty="0"/>
              <a:t>Application should be light and memory efficient that it will not cause the user to frustrate.</a:t>
            </a:r>
          </a:p>
          <a:p>
            <a:pPr lvl="2"/>
            <a:r>
              <a:rPr lang="en-US" dirty="0"/>
              <a:t>There would be no more than 1-minute wait for any function that user will perform</a:t>
            </a:r>
          </a:p>
          <a:p>
            <a:pPr lvl="2"/>
            <a:r>
              <a:rPr lang="en-US" dirty="0"/>
              <a:t>Payment feature should contain multiple payment options (visa, MasterCard, PayPal etc.)</a:t>
            </a:r>
          </a:p>
          <a:p>
            <a:pPr lvl="2"/>
            <a:r>
              <a:rPr lang="en-US" dirty="0"/>
              <a:t>As per Government information the application should launch in specific regions first.</a:t>
            </a:r>
          </a:p>
          <a:p>
            <a:pPr lvl="2"/>
            <a:r>
              <a:rPr lang="en-US" dirty="0"/>
              <a:t>The system should support bilingual language option with a simple Chabot.</a:t>
            </a:r>
          </a:p>
          <a:p>
            <a:pPr lvl="2"/>
            <a:r>
              <a:rPr lang="en-US" dirty="0"/>
              <a:t>There should be a unique Id and password for each of the user that will be change on monthly basis.</a:t>
            </a:r>
          </a:p>
          <a:p>
            <a:pPr lvl="2"/>
            <a:r>
              <a:rPr lang="en-US" dirty="0"/>
              <a:t>System should be connected through database in order to save information.</a:t>
            </a:r>
          </a:p>
          <a:p>
            <a:pPr lvl="2"/>
            <a:r>
              <a:rPr lang="en-US" dirty="0"/>
              <a:t>System shall not charge any additional charges for national users.</a:t>
            </a:r>
          </a:p>
          <a:p>
            <a:endParaRPr lang="en-US" dirty="0"/>
          </a:p>
        </p:txBody>
      </p:sp>
    </p:spTree>
    <p:extLst>
      <p:ext uri="{BB962C8B-B14F-4D97-AF65-F5344CB8AC3E}">
        <p14:creationId xmlns:p14="http://schemas.microsoft.com/office/powerpoint/2010/main" val="2414520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and dependencies:</a:t>
            </a:r>
          </a:p>
        </p:txBody>
      </p:sp>
      <p:sp>
        <p:nvSpPr>
          <p:cNvPr id="3" name="Content Placeholder 2"/>
          <p:cNvSpPr>
            <a:spLocks noGrp="1"/>
          </p:cNvSpPr>
          <p:nvPr>
            <p:ph idx="1"/>
          </p:nvPr>
        </p:nvSpPr>
        <p:spPr/>
        <p:txBody>
          <a:bodyPr>
            <a:normAutofit fontScale="92500" lnSpcReduction="20000"/>
          </a:bodyPr>
          <a:lstStyle/>
          <a:p>
            <a:r>
              <a:rPr lang="en-US" u="sng" dirty="0"/>
              <a:t>Assumptions:</a:t>
            </a:r>
          </a:p>
          <a:p>
            <a:r>
              <a:rPr lang="en-US" dirty="0"/>
              <a:t>The compilation of code should be without the flaws</a:t>
            </a:r>
          </a:p>
          <a:p>
            <a:r>
              <a:rPr lang="en-US" dirty="0"/>
              <a:t>The data should be recorded into data base so that each user can access the record easily</a:t>
            </a:r>
          </a:p>
          <a:p>
            <a:r>
              <a:rPr lang="en-US" dirty="0"/>
              <a:t>The system should be memory efficient</a:t>
            </a:r>
          </a:p>
          <a:p>
            <a:r>
              <a:rPr lang="en-US" dirty="0"/>
              <a:t>Each user should have the unique id or password.</a:t>
            </a:r>
          </a:p>
          <a:p>
            <a:r>
              <a:rPr lang="en-US" dirty="0"/>
              <a:t>User-friendly and efficient design should be implemented in the system</a:t>
            </a:r>
          </a:p>
          <a:p>
            <a:r>
              <a:rPr lang="en-US" dirty="0"/>
              <a:t>User should not use any special characters while communicating with the system</a:t>
            </a:r>
          </a:p>
          <a:p>
            <a:r>
              <a:rPr lang="en-US" dirty="0"/>
              <a:t>The system should be workload efficient with more than 20 users else it should say the error of server down</a:t>
            </a:r>
          </a:p>
          <a:p>
            <a:pPr lvl="1"/>
            <a:endParaRPr lang="en-US" dirty="0"/>
          </a:p>
        </p:txBody>
      </p:sp>
    </p:spTree>
    <p:extLst>
      <p:ext uri="{BB962C8B-B14F-4D97-AF65-F5344CB8AC3E}">
        <p14:creationId xmlns:p14="http://schemas.microsoft.com/office/powerpoint/2010/main" val="294152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056503"/>
          </a:xfrm>
        </p:spPr>
        <p:txBody>
          <a:bodyPr vert="horz" lIns="91440" tIns="45720" rIns="91440" bIns="45720" rtlCol="0" anchor="t">
            <a:normAutofit/>
          </a:bodyPr>
          <a:lstStyle/>
          <a:p>
            <a:r>
              <a:rPr lang="en-US" i="1" dirty="0"/>
              <a:t>Our Goals:</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1047398683"/>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679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and dependencies:</a:t>
            </a:r>
          </a:p>
        </p:txBody>
      </p:sp>
      <p:sp>
        <p:nvSpPr>
          <p:cNvPr id="3" name="Content Placeholder 2"/>
          <p:cNvSpPr>
            <a:spLocks noGrp="1"/>
          </p:cNvSpPr>
          <p:nvPr>
            <p:ph idx="1"/>
          </p:nvPr>
        </p:nvSpPr>
        <p:spPr/>
        <p:txBody>
          <a:bodyPr>
            <a:normAutofit fontScale="92500" lnSpcReduction="20000"/>
          </a:bodyPr>
          <a:lstStyle/>
          <a:p>
            <a:r>
              <a:rPr lang="en-US" b="1" i="1" u="sng" dirty="0"/>
              <a:t>Dependencies:</a:t>
            </a:r>
          </a:p>
          <a:p>
            <a:r>
              <a:rPr lang="en-US" dirty="0"/>
              <a:t>The system should be run on windows application means it will not work on different web services.</a:t>
            </a:r>
          </a:p>
          <a:p>
            <a:r>
              <a:rPr lang="en-US" dirty="0"/>
              <a:t>The database should be connected for the registration of the users</a:t>
            </a:r>
          </a:p>
          <a:p>
            <a:r>
              <a:rPr lang="en-US" dirty="0"/>
              <a:t>In order to run the system the device should have minimum specs.</a:t>
            </a:r>
          </a:p>
          <a:p>
            <a:r>
              <a:rPr lang="en-US" dirty="0"/>
              <a:t>The system shall start the process after the confirmations and approval from user.</a:t>
            </a:r>
          </a:p>
          <a:p>
            <a:r>
              <a:rPr lang="en-US" dirty="0"/>
              <a:t>In order to fetch packages the system shall access them from the multiple agencies system.</a:t>
            </a:r>
          </a:p>
          <a:p>
            <a:r>
              <a:rPr lang="en-US" dirty="0"/>
              <a:t>The admin system should be connected with both database and account/bank system in order to manage the things or data. </a:t>
            </a:r>
          </a:p>
          <a:p>
            <a:r>
              <a:rPr lang="en-US" dirty="0"/>
              <a:t>The payment should be done through PayPal or any secure service.</a:t>
            </a:r>
          </a:p>
          <a:p>
            <a:pPr marL="0" indent="0">
              <a:buNone/>
            </a:pPr>
            <a:endParaRPr lang="en-US" dirty="0"/>
          </a:p>
        </p:txBody>
      </p:sp>
    </p:spTree>
    <p:extLst>
      <p:ext uri="{BB962C8B-B14F-4D97-AF65-F5344CB8AC3E}">
        <p14:creationId xmlns:p14="http://schemas.microsoft.com/office/powerpoint/2010/main" val="3750398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7341" y="2749378"/>
            <a:ext cx="9601200" cy="1485900"/>
          </a:xfrm>
        </p:spPr>
        <p:txBody>
          <a:bodyPr/>
          <a:lstStyle/>
          <a:p>
            <a:r>
              <a:rPr lang="en-US" sz="8000" b="1" i="1" dirty="0"/>
              <a:t>Interfaces</a:t>
            </a:r>
            <a:endParaRPr lang="en-US" b="1" i="1" dirty="0"/>
          </a:p>
        </p:txBody>
      </p:sp>
    </p:spTree>
    <p:extLst>
      <p:ext uri="{BB962C8B-B14F-4D97-AF65-F5344CB8AC3E}">
        <p14:creationId xmlns:p14="http://schemas.microsoft.com/office/powerpoint/2010/main" val="188413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Hardware-Interface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93013821"/>
              </p:ext>
            </p:extLst>
          </p:nvPr>
        </p:nvGraphicFramePr>
        <p:xfrm>
          <a:off x="2335427" y="2171700"/>
          <a:ext cx="7475838" cy="3685402"/>
        </p:xfrm>
        <a:graphic>
          <a:graphicData uri="http://schemas.openxmlformats.org/drawingml/2006/table">
            <a:tbl>
              <a:tblPr firstRow="1" firstCol="1" bandRow="1">
                <a:tableStyleId>{5C22544A-7EE6-4342-B048-85BDC9FD1C3A}</a:tableStyleId>
              </a:tblPr>
              <a:tblGrid>
                <a:gridCol w="1580665">
                  <a:extLst>
                    <a:ext uri="{9D8B030D-6E8A-4147-A177-3AD203B41FA5}">
                      <a16:colId xmlns:a16="http://schemas.microsoft.com/office/drawing/2014/main" val="1820790428"/>
                    </a:ext>
                  </a:extLst>
                </a:gridCol>
                <a:gridCol w="110546">
                  <a:extLst>
                    <a:ext uri="{9D8B030D-6E8A-4147-A177-3AD203B41FA5}">
                      <a16:colId xmlns:a16="http://schemas.microsoft.com/office/drawing/2014/main" val="1161846759"/>
                    </a:ext>
                  </a:extLst>
                </a:gridCol>
                <a:gridCol w="2882652">
                  <a:extLst>
                    <a:ext uri="{9D8B030D-6E8A-4147-A177-3AD203B41FA5}">
                      <a16:colId xmlns:a16="http://schemas.microsoft.com/office/drawing/2014/main" val="3139002576"/>
                    </a:ext>
                  </a:extLst>
                </a:gridCol>
                <a:gridCol w="2901975">
                  <a:extLst>
                    <a:ext uri="{9D8B030D-6E8A-4147-A177-3AD203B41FA5}">
                      <a16:colId xmlns:a16="http://schemas.microsoft.com/office/drawing/2014/main" val="2887457396"/>
                    </a:ext>
                  </a:extLst>
                </a:gridCol>
              </a:tblGrid>
              <a:tr h="614810">
                <a:tc gridSpan="2">
                  <a:txBody>
                    <a:bodyPr/>
                    <a:lstStyle/>
                    <a:p>
                      <a:pPr marL="0" marR="0" algn="just">
                        <a:spcBef>
                          <a:spcPts val="0"/>
                        </a:spcBef>
                        <a:spcAft>
                          <a:spcPts val="0"/>
                        </a:spcAft>
                      </a:pPr>
                      <a:r>
                        <a:rPr lang="en-US" sz="1200">
                          <a:effectLst/>
                        </a:rPr>
                        <a:t> </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just">
                        <a:spcBef>
                          <a:spcPts val="0"/>
                        </a:spcBef>
                        <a:spcAft>
                          <a:spcPts val="0"/>
                        </a:spcAft>
                      </a:pPr>
                      <a:r>
                        <a:rPr lang="en-US" sz="1200">
                          <a:effectLst/>
                        </a:rPr>
                        <a:t>For PC</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a:effectLst/>
                        </a:rPr>
                        <a:t>For MAC</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68289383"/>
                  </a:ext>
                </a:extLst>
              </a:tr>
              <a:tr h="339354">
                <a:tc>
                  <a:txBody>
                    <a:bodyPr/>
                    <a:lstStyle/>
                    <a:p>
                      <a:pPr marL="0" marR="0" algn="just">
                        <a:spcBef>
                          <a:spcPts val="0"/>
                        </a:spcBef>
                        <a:spcAft>
                          <a:spcPts val="0"/>
                        </a:spcAft>
                      </a:pPr>
                      <a:r>
                        <a:rPr lang="en-US" sz="1200">
                          <a:effectLst/>
                        </a:rPr>
                        <a:t>Ram</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gridSpan="2">
                  <a:txBody>
                    <a:bodyPr/>
                    <a:lstStyle/>
                    <a:p>
                      <a:pPr marL="0" marR="0" algn="just">
                        <a:spcBef>
                          <a:spcPts val="0"/>
                        </a:spcBef>
                        <a:spcAft>
                          <a:spcPts val="0"/>
                        </a:spcAft>
                      </a:pPr>
                      <a:r>
                        <a:rPr lang="en-US" sz="1200">
                          <a:effectLst/>
                        </a:rPr>
                        <a:t>At least 256 MB or more</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just">
                        <a:spcBef>
                          <a:spcPts val="0"/>
                        </a:spcBef>
                        <a:spcAft>
                          <a:spcPts val="0"/>
                        </a:spcAft>
                      </a:pPr>
                      <a:r>
                        <a:rPr lang="en-US" sz="1200">
                          <a:effectLst/>
                        </a:rPr>
                        <a:t>At least 256 MB or more</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61467415"/>
                  </a:ext>
                </a:extLst>
              </a:tr>
              <a:tr h="497374">
                <a:tc>
                  <a:txBody>
                    <a:bodyPr/>
                    <a:lstStyle/>
                    <a:p>
                      <a:pPr marL="0" marR="0" algn="just">
                        <a:spcBef>
                          <a:spcPts val="0"/>
                        </a:spcBef>
                        <a:spcAft>
                          <a:spcPts val="0"/>
                        </a:spcAft>
                      </a:pPr>
                      <a:r>
                        <a:rPr lang="en-US" sz="1200">
                          <a:effectLst/>
                        </a:rPr>
                        <a:t>Internet connection</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gridSpan="2">
                  <a:txBody>
                    <a:bodyPr/>
                    <a:lstStyle/>
                    <a:p>
                      <a:pPr marL="0" marR="0" algn="just">
                        <a:spcBef>
                          <a:spcPts val="0"/>
                        </a:spcBef>
                        <a:spcAft>
                          <a:spcPts val="0"/>
                        </a:spcAft>
                      </a:pPr>
                      <a:r>
                        <a:rPr lang="en-US" sz="1200">
                          <a:effectLst/>
                        </a:rPr>
                        <a:t>500+ Kbps</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just">
                        <a:spcBef>
                          <a:spcPts val="0"/>
                        </a:spcBef>
                        <a:spcAft>
                          <a:spcPts val="0"/>
                        </a:spcAft>
                      </a:pPr>
                      <a:r>
                        <a:rPr lang="en-US" sz="1200">
                          <a:effectLst/>
                        </a:rPr>
                        <a:t>500+ Kbps</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0846555"/>
                  </a:ext>
                </a:extLst>
              </a:tr>
              <a:tr h="339354">
                <a:tc>
                  <a:txBody>
                    <a:bodyPr/>
                    <a:lstStyle/>
                    <a:p>
                      <a:pPr marL="0" marR="0" algn="just">
                        <a:spcBef>
                          <a:spcPts val="0"/>
                        </a:spcBef>
                        <a:spcAft>
                          <a:spcPts val="0"/>
                        </a:spcAft>
                      </a:pPr>
                      <a:r>
                        <a:rPr lang="en-US" sz="1200">
                          <a:effectLst/>
                        </a:rPr>
                        <a:t>Processor</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gridSpan="2">
                  <a:txBody>
                    <a:bodyPr/>
                    <a:lstStyle/>
                    <a:p>
                      <a:pPr marL="0" marR="0" algn="just">
                        <a:spcBef>
                          <a:spcPts val="0"/>
                        </a:spcBef>
                        <a:spcAft>
                          <a:spcPts val="0"/>
                        </a:spcAft>
                      </a:pPr>
                      <a:r>
                        <a:rPr lang="en-US" sz="1200">
                          <a:effectLst/>
                        </a:rPr>
                        <a:t>500 MHz or faster</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just">
                        <a:spcBef>
                          <a:spcPts val="0"/>
                        </a:spcBef>
                        <a:spcAft>
                          <a:spcPts val="0"/>
                        </a:spcAft>
                      </a:pPr>
                      <a:r>
                        <a:rPr lang="en-US" sz="1200">
                          <a:effectLst/>
                        </a:rPr>
                        <a:t>1.8MHz intel core duo or faster</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3502942"/>
                  </a:ext>
                </a:extLst>
              </a:tr>
              <a:tr h="359214">
                <a:tc>
                  <a:txBody>
                    <a:bodyPr/>
                    <a:lstStyle/>
                    <a:p>
                      <a:pPr marL="0" marR="0" algn="just">
                        <a:spcBef>
                          <a:spcPts val="0"/>
                        </a:spcBef>
                        <a:spcAft>
                          <a:spcPts val="0"/>
                        </a:spcAft>
                      </a:pPr>
                      <a:r>
                        <a:rPr lang="en-US" sz="1200">
                          <a:effectLst/>
                        </a:rPr>
                        <a:t>Bits</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gridSpan="2">
                  <a:txBody>
                    <a:bodyPr/>
                    <a:lstStyle/>
                    <a:p>
                      <a:pPr marL="0" marR="0" algn="just">
                        <a:spcBef>
                          <a:spcPts val="0"/>
                        </a:spcBef>
                        <a:spcAft>
                          <a:spcPts val="0"/>
                        </a:spcAft>
                      </a:pPr>
                      <a:r>
                        <a:rPr lang="en-US" sz="1200">
                          <a:effectLst/>
                        </a:rPr>
                        <a:t>16 bits or more</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just">
                        <a:spcBef>
                          <a:spcPts val="0"/>
                        </a:spcBef>
                        <a:spcAft>
                          <a:spcPts val="0"/>
                        </a:spcAft>
                      </a:pPr>
                      <a:r>
                        <a:rPr lang="en-US" sz="1200">
                          <a:effectLst/>
                        </a:rPr>
                        <a:t>16 bits or more</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54570463"/>
                  </a:ext>
                </a:extLst>
              </a:tr>
              <a:tr h="497374">
                <a:tc>
                  <a:txBody>
                    <a:bodyPr/>
                    <a:lstStyle/>
                    <a:p>
                      <a:pPr marL="0" marR="0" algn="just">
                        <a:spcBef>
                          <a:spcPts val="0"/>
                        </a:spcBef>
                        <a:spcAft>
                          <a:spcPts val="0"/>
                        </a:spcAft>
                      </a:pPr>
                      <a:r>
                        <a:rPr lang="en-US" sz="1200">
                          <a:effectLst/>
                        </a:rPr>
                        <a:t>Operating System</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gridSpan="2">
                  <a:txBody>
                    <a:bodyPr/>
                    <a:lstStyle/>
                    <a:p>
                      <a:pPr marL="0" marR="0" algn="just">
                        <a:spcBef>
                          <a:spcPts val="0"/>
                        </a:spcBef>
                        <a:spcAft>
                          <a:spcPts val="0"/>
                        </a:spcAft>
                      </a:pPr>
                      <a:r>
                        <a:rPr lang="en-US" sz="1200">
                          <a:effectLst/>
                        </a:rPr>
                        <a:t>Windows XP of higher with latest updates installed</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just">
                        <a:spcBef>
                          <a:spcPts val="0"/>
                        </a:spcBef>
                        <a:spcAft>
                          <a:spcPts val="0"/>
                        </a:spcAft>
                      </a:pPr>
                      <a:r>
                        <a:rPr lang="en-US" sz="1200">
                          <a:effectLst/>
                        </a:rPr>
                        <a:t>Mac OS 10.3 or higher with latest updates installed</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5592233"/>
                  </a:ext>
                </a:extLst>
              </a:tr>
              <a:tr h="359214">
                <a:tc>
                  <a:txBody>
                    <a:bodyPr/>
                    <a:lstStyle/>
                    <a:p>
                      <a:pPr marL="0" marR="0" algn="just">
                        <a:spcBef>
                          <a:spcPts val="0"/>
                        </a:spcBef>
                        <a:spcAft>
                          <a:spcPts val="0"/>
                        </a:spcAft>
                      </a:pPr>
                      <a:r>
                        <a:rPr lang="en-US" sz="1200">
                          <a:effectLst/>
                        </a:rPr>
                        <a:t>Video card</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gridSpan="2">
                  <a:txBody>
                    <a:bodyPr/>
                    <a:lstStyle/>
                    <a:p>
                      <a:pPr marL="0" marR="0" algn="just">
                        <a:spcBef>
                          <a:spcPts val="0"/>
                        </a:spcBef>
                        <a:spcAft>
                          <a:spcPts val="0"/>
                        </a:spcAft>
                      </a:pPr>
                      <a:r>
                        <a:rPr lang="en-US" sz="1200">
                          <a:effectLst/>
                        </a:rPr>
                        <a:t>At least of 75 MB of video card</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just">
                        <a:spcBef>
                          <a:spcPts val="0"/>
                        </a:spcBef>
                        <a:spcAft>
                          <a:spcPts val="0"/>
                        </a:spcAft>
                      </a:pPr>
                      <a:r>
                        <a:rPr lang="en-US" sz="1200">
                          <a:effectLst/>
                        </a:rPr>
                        <a:t>At least 75 MB of video card</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4021649"/>
                  </a:ext>
                </a:extLst>
              </a:tr>
              <a:tr h="339354">
                <a:tc>
                  <a:txBody>
                    <a:bodyPr/>
                    <a:lstStyle/>
                    <a:p>
                      <a:pPr marL="0" marR="0" algn="just">
                        <a:spcBef>
                          <a:spcPts val="0"/>
                        </a:spcBef>
                        <a:spcAft>
                          <a:spcPts val="0"/>
                        </a:spcAft>
                      </a:pPr>
                      <a:r>
                        <a:rPr lang="en-US" sz="1200">
                          <a:effectLst/>
                        </a:rPr>
                        <a:t>Versions</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gridSpan="2">
                  <a:txBody>
                    <a:bodyPr/>
                    <a:lstStyle/>
                    <a:p>
                      <a:pPr marL="0" marR="0" algn="just">
                        <a:spcBef>
                          <a:spcPts val="0"/>
                        </a:spcBef>
                        <a:spcAft>
                          <a:spcPts val="0"/>
                        </a:spcAft>
                      </a:pPr>
                      <a:r>
                        <a:rPr lang="en-US" sz="1200">
                          <a:effectLst/>
                        </a:rPr>
                        <a:t>Windows 10 or more</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just">
                        <a:spcBef>
                          <a:spcPts val="0"/>
                        </a:spcBef>
                        <a:spcAft>
                          <a:spcPts val="0"/>
                        </a:spcAft>
                      </a:pPr>
                      <a:r>
                        <a:rPr lang="en-US" sz="1200">
                          <a:effectLst/>
                        </a:rPr>
                        <a:t>Version 10.7 or more</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6686005"/>
                  </a:ext>
                </a:extLst>
              </a:tr>
              <a:tr h="339354">
                <a:tc>
                  <a:txBody>
                    <a:bodyPr/>
                    <a:lstStyle/>
                    <a:p>
                      <a:pPr marL="0" marR="0" algn="just">
                        <a:spcBef>
                          <a:spcPts val="0"/>
                        </a:spcBef>
                        <a:spcAft>
                          <a:spcPts val="0"/>
                        </a:spcAft>
                      </a:pPr>
                      <a:r>
                        <a:rPr lang="en-US" sz="1200">
                          <a:effectLst/>
                        </a:rPr>
                        <a:t>Memory</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gridSpan="2">
                  <a:txBody>
                    <a:bodyPr/>
                    <a:lstStyle/>
                    <a:p>
                      <a:pPr marL="0" marR="0" algn="just">
                        <a:spcBef>
                          <a:spcPts val="0"/>
                        </a:spcBef>
                        <a:spcAft>
                          <a:spcPts val="0"/>
                        </a:spcAft>
                      </a:pPr>
                      <a:r>
                        <a:rPr lang="en-US" sz="1200">
                          <a:effectLst/>
                        </a:rPr>
                        <a:t>SSD</a:t>
                      </a:r>
                      <a:endParaRPr lang="en-US" sz="120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just">
                        <a:spcBef>
                          <a:spcPts val="0"/>
                        </a:spcBef>
                        <a:spcAft>
                          <a:spcPts val="0"/>
                        </a:spcAft>
                      </a:pPr>
                      <a:r>
                        <a:rPr lang="en-US" sz="1200" dirty="0">
                          <a:effectLst/>
                        </a:rPr>
                        <a:t>SSD</a:t>
                      </a:r>
                      <a:endParaRPr lang="en-US" sz="1200" dirty="0">
                        <a:effectLst/>
                        <a:latin typeface="Times" panose="02020603050405020304" pitchFamily="18" charset="0"/>
                        <a:ea typeface="Times"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7538587"/>
                  </a:ext>
                </a:extLst>
              </a:tr>
            </a:tbl>
          </a:graphicData>
        </a:graphic>
      </p:graphicFrame>
    </p:spTree>
    <p:extLst>
      <p:ext uri="{BB962C8B-B14F-4D97-AF65-F5344CB8AC3E}">
        <p14:creationId xmlns:p14="http://schemas.microsoft.com/office/powerpoint/2010/main" val="514093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a:t>
            </a:r>
            <a:br>
              <a:rPr lang="en-US" dirty="0"/>
            </a:br>
            <a:r>
              <a:rPr lang="en-US" dirty="0"/>
              <a:t>Software-Interface</a:t>
            </a:r>
          </a:p>
        </p:txBody>
      </p:sp>
      <p:sp>
        <p:nvSpPr>
          <p:cNvPr id="3" name="Content Placeholder 2"/>
          <p:cNvSpPr>
            <a:spLocks noGrp="1"/>
          </p:cNvSpPr>
          <p:nvPr>
            <p:ph idx="1"/>
          </p:nvPr>
        </p:nvSpPr>
        <p:spPr/>
        <p:txBody>
          <a:bodyPr>
            <a:noAutofit/>
          </a:bodyPr>
          <a:lstStyle/>
          <a:p>
            <a:r>
              <a:rPr lang="en-US" sz="1400" dirty="0"/>
              <a:t>The software uses windows and operating system. This software uses SQL database for data of flights, tours and hotel. GUI will be used in this software.</a:t>
            </a:r>
          </a:p>
          <a:p>
            <a:r>
              <a:rPr lang="en-US" sz="1400" dirty="0"/>
              <a:t>The software has different types of interface like,</a:t>
            </a:r>
          </a:p>
          <a:p>
            <a:pPr lvl="0"/>
            <a:r>
              <a:rPr lang="en-US" sz="1400" dirty="0"/>
              <a:t>Graphical user interface</a:t>
            </a:r>
          </a:p>
          <a:p>
            <a:r>
              <a:rPr lang="en-US" sz="1400" dirty="0"/>
              <a:t>As system has most of interfaces has a visual way of interacting with user graphically.</a:t>
            </a:r>
          </a:p>
          <a:p>
            <a:pPr lvl="0"/>
            <a:r>
              <a:rPr lang="en-US" sz="1400" dirty="0"/>
              <a:t>Menu-driven interface</a:t>
            </a:r>
          </a:p>
          <a:p>
            <a:r>
              <a:rPr lang="en-US" sz="1400" dirty="0"/>
              <a:t>As system has many menus in it like hotels, tours and etc.</a:t>
            </a:r>
          </a:p>
          <a:p>
            <a:pPr lvl="0"/>
            <a:r>
              <a:rPr lang="en-US" sz="1400" dirty="0"/>
              <a:t>Form base user interface</a:t>
            </a:r>
          </a:p>
          <a:p>
            <a:r>
              <a:rPr lang="en-US" sz="1400" dirty="0"/>
              <a:t>Many forms are being used in system like login page, signup page and etc.</a:t>
            </a:r>
          </a:p>
          <a:p>
            <a:pPr lvl="0"/>
            <a:r>
              <a:rPr lang="en-US" sz="1400" dirty="0"/>
              <a:t>Touch user interface</a:t>
            </a:r>
          </a:p>
          <a:p>
            <a:r>
              <a:rPr lang="en-US" sz="1400" dirty="0"/>
              <a:t>User interact with system using touching.</a:t>
            </a:r>
          </a:p>
          <a:p>
            <a:pPr marL="0" indent="0">
              <a:buNone/>
            </a:pPr>
            <a:endParaRPr lang="en-US" sz="1100" dirty="0"/>
          </a:p>
        </p:txBody>
      </p:sp>
    </p:spTree>
    <p:extLst>
      <p:ext uri="{BB962C8B-B14F-4D97-AF65-F5344CB8AC3E}">
        <p14:creationId xmlns:p14="http://schemas.microsoft.com/office/powerpoint/2010/main" val="2420875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i="1" dirty="0">
                <a:effectLst>
                  <a:outerShdw blurRad="38100" dist="38100" dir="2700000" algn="tl">
                    <a:srgbClr val="000000">
                      <a:alpha val="43137"/>
                    </a:srgbClr>
                  </a:outerShdw>
                </a:effectLst>
              </a:rPr>
              <a:t>Features:</a:t>
            </a: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5100824" y="1767016"/>
            <a:ext cx="5871976" cy="4100384"/>
          </a:xfrm>
        </p:spPr>
        <p:txBody>
          <a:bodyPr>
            <a:normAutofit/>
          </a:bodyPr>
          <a:lstStyle/>
          <a:p>
            <a:r>
              <a:rPr lang="en-US" i="1" dirty="0"/>
              <a:t>Customer care support facility.</a:t>
            </a:r>
          </a:p>
          <a:p>
            <a:r>
              <a:rPr lang="en-US" i="1" dirty="0"/>
              <a:t>Availability</a:t>
            </a:r>
          </a:p>
          <a:p>
            <a:r>
              <a:rPr lang="en-US" i="1" dirty="0"/>
              <a:t>Online and easy payment</a:t>
            </a:r>
          </a:p>
          <a:p>
            <a:r>
              <a:rPr lang="en-US" i="1" dirty="0"/>
              <a:t>Wider tools/option facility</a:t>
            </a:r>
          </a:p>
          <a:p>
            <a:r>
              <a:rPr lang="en-US" i="1" dirty="0"/>
              <a:t>Discounts</a:t>
            </a:r>
          </a:p>
          <a:p>
            <a:r>
              <a:rPr lang="en-US" i="1" dirty="0"/>
              <a:t>Breadth choices</a:t>
            </a:r>
          </a:p>
          <a:p>
            <a:r>
              <a:rPr lang="en-US" i="1" dirty="0"/>
              <a:t>Efficiency </a:t>
            </a:r>
          </a:p>
          <a:p>
            <a:endParaRPr lang="en-US" i="1" dirty="0"/>
          </a:p>
        </p:txBody>
      </p:sp>
    </p:spTree>
    <p:extLst>
      <p:ext uri="{BB962C8B-B14F-4D97-AF65-F5344CB8AC3E}">
        <p14:creationId xmlns:p14="http://schemas.microsoft.com/office/powerpoint/2010/main" val="199434823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5870" y="1482811"/>
            <a:ext cx="8835081" cy="5226908"/>
          </a:xfrm>
          <a:prstGeom prst="rect">
            <a:avLst/>
          </a:prstGeom>
          <a:noFill/>
        </p:spPr>
      </p:pic>
    </p:spTree>
    <p:extLst>
      <p:ext uri="{BB962C8B-B14F-4D97-AF65-F5344CB8AC3E}">
        <p14:creationId xmlns:p14="http://schemas.microsoft.com/office/powerpoint/2010/main" val="63144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7341" y="2749378"/>
            <a:ext cx="9601200" cy="1485900"/>
          </a:xfrm>
        </p:spPr>
        <p:txBody>
          <a:bodyPr>
            <a:normAutofit fontScale="90000"/>
          </a:bodyPr>
          <a:lstStyle/>
          <a:p>
            <a:r>
              <a:rPr lang="en-US" sz="8000" b="1" i="1" dirty="0"/>
              <a:t>Non-functional </a:t>
            </a:r>
            <a:br>
              <a:rPr lang="en-US" sz="8000" b="1" i="1" dirty="0"/>
            </a:br>
            <a:r>
              <a:rPr lang="en-US" sz="8000" b="1" i="1" dirty="0"/>
              <a:t>Requirement</a:t>
            </a:r>
            <a:endParaRPr lang="en-US" b="1" i="1" dirty="0"/>
          </a:p>
        </p:txBody>
      </p:sp>
    </p:spTree>
    <p:extLst>
      <p:ext uri="{BB962C8B-B14F-4D97-AF65-F5344CB8AC3E}">
        <p14:creationId xmlns:p14="http://schemas.microsoft.com/office/powerpoint/2010/main" val="1349766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Requirements:</a:t>
            </a:r>
          </a:p>
        </p:txBody>
      </p:sp>
      <p:sp>
        <p:nvSpPr>
          <p:cNvPr id="3" name="Content Placeholder 2"/>
          <p:cNvSpPr>
            <a:spLocks noGrp="1"/>
          </p:cNvSpPr>
          <p:nvPr>
            <p:ph idx="1"/>
          </p:nvPr>
        </p:nvSpPr>
        <p:spPr/>
        <p:txBody>
          <a:bodyPr>
            <a:normAutofit fontScale="77500" lnSpcReduction="20000"/>
          </a:bodyPr>
          <a:lstStyle/>
          <a:p>
            <a:pPr lvl="1"/>
            <a:r>
              <a:rPr lang="en-US" b="1" dirty="0"/>
              <a:t>PERFORMANCE REQUIREMENT:</a:t>
            </a:r>
            <a:endParaRPr lang="en-US" sz="1800" dirty="0"/>
          </a:p>
          <a:p>
            <a:r>
              <a:rPr lang="en-US" b="1" dirty="0"/>
              <a:t> </a:t>
            </a:r>
            <a:endParaRPr lang="en-US" sz="1800" dirty="0"/>
          </a:p>
          <a:p>
            <a:r>
              <a:rPr lang="en-US" b="1" dirty="0"/>
              <a:t>5.1.1)</a:t>
            </a:r>
            <a:r>
              <a:rPr lang="en-US" dirty="0"/>
              <a:t> The user should not wait for a long time after performing some task. He will get the response as soon as possible.</a:t>
            </a:r>
          </a:p>
          <a:p>
            <a:r>
              <a:rPr lang="en-US" b="1" dirty="0"/>
              <a:t> </a:t>
            </a:r>
            <a:endParaRPr lang="en-US" dirty="0"/>
          </a:p>
          <a:p>
            <a:r>
              <a:rPr lang="en-US" b="1" dirty="0"/>
              <a:t>5.1.2)</a:t>
            </a:r>
            <a:r>
              <a:rPr lang="en-US" dirty="0"/>
              <a:t> The system should contain an interactive and user friendly interface and the functionalities that have been used in the system, should be easily understandable by the user. </a:t>
            </a:r>
          </a:p>
          <a:p>
            <a:r>
              <a:rPr lang="en-US" b="1" dirty="0"/>
              <a:t> </a:t>
            </a:r>
            <a:endParaRPr lang="en-US" dirty="0"/>
          </a:p>
          <a:p>
            <a:r>
              <a:rPr lang="en-US" b="1" dirty="0"/>
              <a:t>5.1.3)</a:t>
            </a:r>
            <a:r>
              <a:rPr lang="en-US" dirty="0"/>
              <a:t> If the user faces some type of difficulties/queries while using the system, so there is a help desk where he can resolve his queries with in minimum time.</a:t>
            </a:r>
          </a:p>
          <a:p>
            <a:r>
              <a:rPr lang="en-US" b="1" dirty="0"/>
              <a:t> </a:t>
            </a:r>
            <a:endParaRPr lang="en-US" dirty="0"/>
          </a:p>
          <a:p>
            <a:r>
              <a:rPr lang="en-US" b="1" dirty="0"/>
              <a:t>5.1.4)</a:t>
            </a:r>
            <a:r>
              <a:rPr lang="en-US" dirty="0"/>
              <a:t> The system should be effective, so the user should not feel any difficulty while using the system. </a:t>
            </a:r>
          </a:p>
          <a:p>
            <a:endParaRPr lang="en-US" dirty="0"/>
          </a:p>
        </p:txBody>
      </p:sp>
    </p:spTree>
    <p:extLst>
      <p:ext uri="{BB962C8B-B14F-4D97-AF65-F5344CB8AC3E}">
        <p14:creationId xmlns:p14="http://schemas.microsoft.com/office/powerpoint/2010/main" val="2311783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Requirements:</a:t>
            </a:r>
          </a:p>
        </p:txBody>
      </p:sp>
      <p:sp>
        <p:nvSpPr>
          <p:cNvPr id="3" name="Content Placeholder 2"/>
          <p:cNvSpPr>
            <a:spLocks noGrp="1"/>
          </p:cNvSpPr>
          <p:nvPr>
            <p:ph idx="1"/>
          </p:nvPr>
        </p:nvSpPr>
        <p:spPr/>
        <p:txBody>
          <a:bodyPr>
            <a:normAutofit fontScale="70000" lnSpcReduction="20000"/>
          </a:bodyPr>
          <a:lstStyle/>
          <a:p>
            <a:pPr lvl="1"/>
            <a:r>
              <a:rPr lang="en-US" b="1" dirty="0"/>
              <a:t>SAFETY REQUIREMENT:</a:t>
            </a:r>
            <a:endParaRPr lang="en-US" sz="1800" dirty="0"/>
          </a:p>
          <a:p>
            <a:r>
              <a:rPr lang="en-US" b="1" dirty="0"/>
              <a:t> </a:t>
            </a:r>
            <a:endParaRPr lang="en-US" dirty="0"/>
          </a:p>
          <a:p>
            <a:r>
              <a:rPr lang="en-US" b="1" dirty="0"/>
              <a:t>5.2.1)</a:t>
            </a:r>
            <a:r>
              <a:rPr lang="en-US" dirty="0"/>
              <a:t> The password should contain 8 characters i.e. 2 upper case letters, 3 lower case letters, 2 numeric letters and 1 especial letter.</a:t>
            </a:r>
            <a:endParaRPr lang="en-US" sz="1800" dirty="0"/>
          </a:p>
          <a:p>
            <a:r>
              <a:rPr lang="en-US" dirty="0"/>
              <a:t> </a:t>
            </a:r>
            <a:endParaRPr lang="en-US" sz="1800" dirty="0"/>
          </a:p>
          <a:p>
            <a:r>
              <a:rPr lang="en-US" b="1" dirty="0"/>
              <a:t>5.2.2)</a:t>
            </a:r>
            <a:r>
              <a:rPr lang="en-US" dirty="0"/>
              <a:t> If the user wants link with another system the system should ask for the user confirmation whether he wants to share his data or not.</a:t>
            </a:r>
            <a:endParaRPr lang="en-US" sz="1800" dirty="0"/>
          </a:p>
          <a:p>
            <a:r>
              <a:rPr lang="en-US" b="1" dirty="0"/>
              <a:t> </a:t>
            </a:r>
            <a:endParaRPr lang="en-US" sz="1800" dirty="0"/>
          </a:p>
          <a:p>
            <a:r>
              <a:rPr lang="en-US" b="1" dirty="0"/>
              <a:t>5.2.3)</a:t>
            </a:r>
            <a:r>
              <a:rPr lang="en-US" dirty="0"/>
              <a:t> In the system there should be exception handling for any of the error occurred when the system is running. </a:t>
            </a:r>
            <a:endParaRPr lang="en-US" sz="1800" dirty="0"/>
          </a:p>
          <a:p>
            <a:r>
              <a:rPr lang="en-US" b="1" dirty="0"/>
              <a:t> </a:t>
            </a:r>
            <a:endParaRPr lang="en-US" sz="1800" dirty="0"/>
          </a:p>
          <a:p>
            <a:r>
              <a:rPr lang="en-US" b="1" dirty="0"/>
              <a:t>5.2.4)</a:t>
            </a:r>
            <a:r>
              <a:rPr lang="en-US" dirty="0"/>
              <a:t> In the system there should be a backup or recovery system if the user performs some wrong action by mistake, so he should have an option to go back or recover.</a:t>
            </a:r>
            <a:endParaRPr lang="en-US" sz="1800" dirty="0"/>
          </a:p>
          <a:p>
            <a:endParaRPr lang="en-US" dirty="0"/>
          </a:p>
        </p:txBody>
      </p:sp>
    </p:spTree>
    <p:extLst>
      <p:ext uri="{BB962C8B-B14F-4D97-AF65-F5344CB8AC3E}">
        <p14:creationId xmlns:p14="http://schemas.microsoft.com/office/powerpoint/2010/main" val="3727470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Requirements:</a:t>
            </a:r>
          </a:p>
        </p:txBody>
      </p:sp>
      <p:sp>
        <p:nvSpPr>
          <p:cNvPr id="3" name="Content Placeholder 2"/>
          <p:cNvSpPr>
            <a:spLocks noGrp="1"/>
          </p:cNvSpPr>
          <p:nvPr>
            <p:ph idx="1"/>
          </p:nvPr>
        </p:nvSpPr>
        <p:spPr/>
        <p:txBody>
          <a:bodyPr>
            <a:normAutofit fontScale="70000" lnSpcReduction="20000"/>
          </a:bodyPr>
          <a:lstStyle/>
          <a:p>
            <a:pPr lvl="1"/>
            <a:r>
              <a:rPr lang="en-US" b="1" dirty="0"/>
              <a:t>SECURITY REQUIREMENT:</a:t>
            </a:r>
            <a:endParaRPr lang="en-US" sz="1600" dirty="0"/>
          </a:p>
          <a:p>
            <a:r>
              <a:rPr lang="en-US" dirty="0"/>
              <a:t> </a:t>
            </a:r>
            <a:endParaRPr lang="en-US" sz="1800" dirty="0"/>
          </a:p>
          <a:p>
            <a:r>
              <a:rPr lang="en-US" b="1" dirty="0"/>
              <a:t>5.3.1)</a:t>
            </a:r>
            <a:r>
              <a:rPr lang="en-US" dirty="0"/>
              <a:t> The system should have the property of confidentiality; the system should secure the access to user’s data and personal details.</a:t>
            </a:r>
            <a:endParaRPr lang="en-US" sz="1800" dirty="0"/>
          </a:p>
          <a:p>
            <a:r>
              <a:rPr lang="en-US" b="1" dirty="0"/>
              <a:t> </a:t>
            </a:r>
            <a:endParaRPr lang="en-US" sz="1800" dirty="0"/>
          </a:p>
          <a:p>
            <a:r>
              <a:rPr lang="en-US" b="1" dirty="0"/>
              <a:t>5.3.2)</a:t>
            </a:r>
            <a:r>
              <a:rPr lang="en-US" dirty="0"/>
              <a:t> There should be a two-way process between the user and the system while login (the user while entering his username and password it should tell that whether it is right or wrong).</a:t>
            </a:r>
            <a:endParaRPr lang="en-US" sz="1800" dirty="0"/>
          </a:p>
          <a:p>
            <a:r>
              <a:rPr lang="en-US" b="1" dirty="0"/>
              <a:t> </a:t>
            </a:r>
            <a:endParaRPr lang="en-US" sz="1800" dirty="0"/>
          </a:p>
          <a:p>
            <a:r>
              <a:rPr lang="en-US" b="1" dirty="0"/>
              <a:t>5.3.3)</a:t>
            </a:r>
            <a:r>
              <a:rPr lang="en-US" dirty="0"/>
              <a:t> The should check that the user is registered/authorized, if he is not registered user then the system should the user to register yourself.</a:t>
            </a:r>
            <a:endParaRPr lang="en-US" sz="1800" dirty="0"/>
          </a:p>
          <a:p>
            <a:r>
              <a:rPr lang="en-US" b="1" dirty="0"/>
              <a:t> </a:t>
            </a:r>
            <a:endParaRPr lang="en-US" sz="1800" dirty="0"/>
          </a:p>
          <a:p>
            <a:r>
              <a:rPr lang="en-US" b="1" dirty="0"/>
              <a:t>5.3.4)</a:t>
            </a:r>
            <a:r>
              <a:rPr lang="en-US" dirty="0"/>
              <a:t> The system should ensure that the user’s personal data should not be leaked and also ensure that the data should not be misused.</a:t>
            </a:r>
            <a:endParaRPr lang="en-US" sz="1800" dirty="0"/>
          </a:p>
          <a:p>
            <a:endParaRPr lang="en-US" dirty="0"/>
          </a:p>
        </p:txBody>
      </p:sp>
    </p:spTree>
    <p:extLst>
      <p:ext uri="{BB962C8B-B14F-4D97-AF65-F5344CB8AC3E}">
        <p14:creationId xmlns:p14="http://schemas.microsoft.com/office/powerpoint/2010/main" val="374486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252340" y="639704"/>
            <a:ext cx="3299579" cy="5577840"/>
          </a:xfrm>
        </p:spPr>
        <p:txBody>
          <a:bodyPr anchor="ctr">
            <a:normAutofit/>
          </a:bodyPr>
          <a:lstStyle/>
          <a:p>
            <a:r>
              <a:rPr lang="en-US" dirty="0"/>
              <a:t>Introduction</a:t>
            </a:r>
            <a:br>
              <a:rPr lang="en-US" dirty="0"/>
            </a:br>
            <a:endParaRPr lang="en-US" dirty="0"/>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170155" y="790832"/>
            <a:ext cx="7043352" cy="4757351"/>
          </a:xfrm>
        </p:spPr>
        <p:txBody>
          <a:bodyPr/>
          <a:lstStyle/>
          <a:p>
            <a:pPr algn="ctr"/>
            <a:endParaRPr lang="en-US" b="1" dirty="0"/>
          </a:p>
          <a:p>
            <a:pPr algn="ctr"/>
            <a:endParaRPr lang="en-US" b="1" dirty="0"/>
          </a:p>
          <a:p>
            <a:pPr algn="ctr"/>
            <a:endParaRPr lang="en-US" b="1" dirty="0"/>
          </a:p>
          <a:p>
            <a:r>
              <a:rPr lang="en-US" b="1" dirty="0"/>
              <a:t>“Travel and Tourism Management”</a:t>
            </a:r>
            <a:r>
              <a:rPr lang="en-US" dirty="0"/>
              <a:t> system is basically a system which will be used to book the touring destinations and hotels all around the globe with the help of simple and efficient desktop based application The purpose this system i.e. “</a:t>
            </a:r>
            <a:r>
              <a:rPr lang="en-US" u="sng" dirty="0"/>
              <a:t>Travelling Management System</a:t>
            </a:r>
            <a:r>
              <a:rPr lang="en-US" dirty="0"/>
              <a:t>” is to register the users who want to travel to different places from all over the globe with a specific and efficient platform from which they can easily book, add, update their rides and hotels according to their choices.</a:t>
            </a:r>
          </a:p>
          <a:p>
            <a:pPr marL="0" indent="0">
              <a:buNone/>
            </a:pPr>
            <a:endParaRPr lang="en-US" dirty="0"/>
          </a:p>
        </p:txBody>
      </p:sp>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Quality Attribute</a:t>
            </a:r>
          </a:p>
        </p:txBody>
      </p:sp>
      <p:sp>
        <p:nvSpPr>
          <p:cNvPr id="3" name="Content Placeholder 2"/>
          <p:cNvSpPr>
            <a:spLocks noGrp="1"/>
          </p:cNvSpPr>
          <p:nvPr>
            <p:ph idx="1"/>
          </p:nvPr>
        </p:nvSpPr>
        <p:spPr/>
        <p:txBody>
          <a:bodyPr>
            <a:normAutofit fontScale="77500" lnSpcReduction="20000"/>
          </a:bodyPr>
          <a:lstStyle/>
          <a:p>
            <a:pPr lvl="1"/>
            <a:r>
              <a:rPr lang="en-US" b="1" dirty="0"/>
              <a:t>SOFTWARE QUALITY ATTRIBUTE:</a:t>
            </a:r>
            <a:endParaRPr lang="en-US" dirty="0"/>
          </a:p>
          <a:p>
            <a:r>
              <a:rPr lang="en-US" b="1" dirty="0"/>
              <a:t>5.4.1)</a:t>
            </a:r>
            <a:r>
              <a:rPr lang="en-US" dirty="0"/>
              <a:t> </a:t>
            </a:r>
            <a:r>
              <a:rPr lang="en-US" b="1" dirty="0"/>
              <a:t>Usability: </a:t>
            </a:r>
            <a:r>
              <a:rPr lang="en-US" dirty="0"/>
              <a:t>The system should be user friendly like when the user uses the system for the first time, he will not face any type of difficulty to use the system and the system should be maintainable i.e. if the customer wants to make certain changes in the system so the system should accept that changes.</a:t>
            </a:r>
          </a:p>
          <a:p>
            <a:r>
              <a:rPr lang="en-US" b="1" dirty="0"/>
              <a:t>5.4.2)</a:t>
            </a:r>
            <a:r>
              <a:rPr lang="en-US" dirty="0"/>
              <a:t> </a:t>
            </a:r>
            <a:r>
              <a:rPr lang="en-US" b="1" dirty="0"/>
              <a:t>Efficiency: </a:t>
            </a:r>
            <a:r>
              <a:rPr lang="en-US" dirty="0"/>
              <a:t>The system should be capable enough to manage work load like when the user performs some task so the system should complete that task in few seconds without any delay.</a:t>
            </a:r>
          </a:p>
          <a:p>
            <a:r>
              <a:rPr lang="en-US" b="1" dirty="0"/>
              <a:t>5.4.3)</a:t>
            </a:r>
            <a:r>
              <a:rPr lang="en-US" dirty="0"/>
              <a:t> </a:t>
            </a:r>
            <a:r>
              <a:rPr lang="en-US" b="1" dirty="0"/>
              <a:t>Reliability: </a:t>
            </a:r>
            <a:r>
              <a:rPr lang="en-US" dirty="0"/>
              <a:t>The system should ensure that when the user performs some action so some output should be come rather than system fails that action.</a:t>
            </a:r>
          </a:p>
          <a:p>
            <a:r>
              <a:rPr lang="en-US" b="1" dirty="0"/>
              <a:t>5.4.4)</a:t>
            </a:r>
            <a:r>
              <a:rPr lang="en-US" dirty="0"/>
              <a:t> </a:t>
            </a:r>
            <a:r>
              <a:rPr lang="en-US" b="1" dirty="0"/>
              <a:t>Integrity and testability: </a:t>
            </a:r>
            <a:r>
              <a:rPr lang="en-US" dirty="0"/>
              <a:t>The system should be capable to handle/stop unauthorized logins and some illegal and malware actions perform by the user and send the message of alert to the control room of the system.</a:t>
            </a:r>
          </a:p>
          <a:p>
            <a:r>
              <a:rPr lang="en-US" b="1" dirty="0"/>
              <a:t>5.4.5)</a:t>
            </a:r>
            <a:r>
              <a:rPr lang="en-US" dirty="0"/>
              <a:t> </a:t>
            </a:r>
            <a:r>
              <a:rPr lang="en-US" b="1" dirty="0"/>
              <a:t>Portability: </a:t>
            </a:r>
            <a:r>
              <a:rPr lang="en-US" dirty="0"/>
              <a:t>The system should be portable and can work on multiple-platforms without any disturbance and lagging. It also includes the behavior and cost of implementation of the system at any particular area.</a:t>
            </a:r>
          </a:p>
          <a:p>
            <a:endParaRPr lang="en-US" dirty="0"/>
          </a:p>
        </p:txBody>
      </p:sp>
    </p:spTree>
    <p:extLst>
      <p:ext uri="{BB962C8B-B14F-4D97-AF65-F5344CB8AC3E}">
        <p14:creationId xmlns:p14="http://schemas.microsoft.com/office/powerpoint/2010/main" val="255681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7341" y="2749378"/>
            <a:ext cx="9601200" cy="1485900"/>
          </a:xfrm>
        </p:spPr>
        <p:txBody>
          <a:bodyPr>
            <a:normAutofit/>
          </a:bodyPr>
          <a:lstStyle/>
          <a:p>
            <a:r>
              <a:rPr lang="en-US" sz="8000" b="1" i="1" dirty="0"/>
              <a:t>Business Rules</a:t>
            </a:r>
            <a:endParaRPr lang="en-US" b="1" i="1" dirty="0"/>
          </a:p>
        </p:txBody>
      </p:sp>
    </p:spTree>
    <p:extLst>
      <p:ext uri="{BB962C8B-B14F-4D97-AF65-F5344CB8AC3E}">
        <p14:creationId xmlns:p14="http://schemas.microsoft.com/office/powerpoint/2010/main" val="2385854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rules:</a:t>
            </a:r>
          </a:p>
        </p:txBody>
      </p:sp>
      <p:sp>
        <p:nvSpPr>
          <p:cNvPr id="3" name="Content Placeholder 2"/>
          <p:cNvSpPr>
            <a:spLocks noGrp="1"/>
          </p:cNvSpPr>
          <p:nvPr>
            <p:ph idx="1"/>
          </p:nvPr>
        </p:nvSpPr>
        <p:spPr/>
        <p:txBody>
          <a:bodyPr/>
          <a:lstStyle/>
          <a:p>
            <a:r>
              <a:rPr lang="en-US" dirty="0"/>
              <a:t>Facts</a:t>
            </a:r>
          </a:p>
          <a:p>
            <a:r>
              <a:rPr lang="en-US" dirty="0"/>
              <a:t>Action enablers</a:t>
            </a:r>
          </a:p>
          <a:p>
            <a:r>
              <a:rPr lang="en-US" dirty="0"/>
              <a:t>Constraints</a:t>
            </a:r>
          </a:p>
          <a:p>
            <a:r>
              <a:rPr lang="en-US" dirty="0"/>
              <a:t>Inference</a:t>
            </a:r>
          </a:p>
          <a:p>
            <a:r>
              <a:rPr lang="en-US" dirty="0"/>
              <a:t>Computations</a:t>
            </a:r>
          </a:p>
        </p:txBody>
      </p:sp>
    </p:spTree>
    <p:extLst>
      <p:ext uri="{BB962C8B-B14F-4D97-AF65-F5344CB8AC3E}">
        <p14:creationId xmlns:p14="http://schemas.microsoft.com/office/powerpoint/2010/main" val="753815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Facts</a:t>
            </a:r>
          </a:p>
        </p:txBody>
      </p:sp>
      <p:sp>
        <p:nvSpPr>
          <p:cNvPr id="3" name="Content Placeholder 2"/>
          <p:cNvSpPr>
            <a:spLocks noGrp="1"/>
          </p:cNvSpPr>
          <p:nvPr>
            <p:ph idx="1"/>
          </p:nvPr>
        </p:nvSpPr>
        <p:spPr/>
        <p:txBody>
          <a:bodyPr>
            <a:normAutofit fontScale="85000" lnSpcReduction="20000"/>
          </a:bodyPr>
          <a:lstStyle/>
          <a:p>
            <a:pPr lvl="0"/>
            <a:r>
              <a:rPr lang="en-US" dirty="0"/>
              <a:t>Every member should have a unique id</a:t>
            </a:r>
          </a:p>
          <a:p>
            <a:pPr lvl="0"/>
            <a:r>
              <a:rPr lang="en-US" dirty="0"/>
              <a:t>There will be a Unique Serial Code given to every user from which they can get discounted coupon.</a:t>
            </a:r>
          </a:p>
          <a:p>
            <a:pPr lvl="0"/>
            <a:r>
              <a:rPr lang="en-US" dirty="0"/>
              <a:t>Tax will be charged if user is outside the country</a:t>
            </a:r>
          </a:p>
          <a:p>
            <a:pPr lvl="0"/>
            <a:r>
              <a:rPr lang="en-US" dirty="0"/>
              <a:t>Generation of payment slip will be shown after completing all the prerequisite.</a:t>
            </a:r>
          </a:p>
          <a:p>
            <a:pPr lvl="0"/>
            <a:r>
              <a:rPr lang="en-US" dirty="0"/>
              <a:t>In order to access system internet connection is mandatory.</a:t>
            </a:r>
          </a:p>
          <a:p>
            <a:pPr lvl="0"/>
            <a:r>
              <a:rPr lang="en-US" dirty="0"/>
              <a:t>Additional charges will be for any facility user want in his package.</a:t>
            </a:r>
          </a:p>
          <a:p>
            <a:pPr lvl="0"/>
            <a:r>
              <a:rPr lang="en-US" dirty="0"/>
              <a:t>OTP confirmation while login and doing payments.</a:t>
            </a:r>
          </a:p>
          <a:p>
            <a:pPr lvl="0"/>
            <a:r>
              <a:rPr lang="en-US" dirty="0"/>
              <a:t>Email should be unique</a:t>
            </a:r>
          </a:p>
          <a:p>
            <a:pPr lvl="0"/>
            <a:r>
              <a:rPr lang="en-US" dirty="0"/>
              <a:t>Password should be unique</a:t>
            </a:r>
          </a:p>
          <a:p>
            <a:pPr lvl="0"/>
            <a:r>
              <a:rPr lang="en-US" dirty="0"/>
              <a:t>Tickets should be reserved after checking the id and email of each user.</a:t>
            </a:r>
          </a:p>
          <a:p>
            <a:endParaRPr lang="en-US" dirty="0"/>
          </a:p>
        </p:txBody>
      </p:sp>
    </p:spTree>
    <p:extLst>
      <p:ext uri="{BB962C8B-B14F-4D97-AF65-F5344CB8AC3E}">
        <p14:creationId xmlns:p14="http://schemas.microsoft.com/office/powerpoint/2010/main" val="480828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enablers</a:t>
            </a:r>
          </a:p>
        </p:txBody>
      </p:sp>
      <p:sp>
        <p:nvSpPr>
          <p:cNvPr id="3" name="Content Placeholder 2"/>
          <p:cNvSpPr>
            <a:spLocks noGrp="1"/>
          </p:cNvSpPr>
          <p:nvPr>
            <p:ph idx="1"/>
          </p:nvPr>
        </p:nvSpPr>
        <p:spPr/>
        <p:txBody>
          <a:bodyPr>
            <a:normAutofit fontScale="92500" lnSpcReduction="10000"/>
          </a:bodyPr>
          <a:lstStyle/>
          <a:p>
            <a:pPr lvl="1"/>
            <a:r>
              <a:rPr lang="en-US" dirty="0"/>
              <a:t>If the all the flights that user want is not there or full then send a feedback to user</a:t>
            </a:r>
          </a:p>
          <a:p>
            <a:pPr lvl="1"/>
            <a:r>
              <a:rPr lang="en-US" dirty="0"/>
              <a:t>If the user serial code is expiring in few days, then he should request so that new serial code should be given</a:t>
            </a:r>
          </a:p>
          <a:p>
            <a:pPr lvl="1"/>
            <a:r>
              <a:rPr lang="en-US" dirty="0"/>
              <a:t>Show different agency packages related to user range that he entered</a:t>
            </a:r>
          </a:p>
          <a:p>
            <a:pPr lvl="1"/>
            <a:r>
              <a:rPr lang="en-US" dirty="0"/>
              <a:t>If payment has been submitted, then show the slip.</a:t>
            </a:r>
          </a:p>
          <a:p>
            <a:pPr lvl="1"/>
            <a:r>
              <a:rPr lang="en-US" dirty="0"/>
              <a:t>If user request for registration has approved, then send him different details from he can book or add</a:t>
            </a:r>
          </a:p>
          <a:p>
            <a:pPr lvl="1"/>
            <a:r>
              <a:rPr lang="en-US" dirty="0"/>
              <a:t>Email configuration should be sent if the user is signing up for the first time on the system</a:t>
            </a:r>
          </a:p>
          <a:p>
            <a:pPr lvl="1"/>
            <a:r>
              <a:rPr lang="en-US" dirty="0"/>
              <a:t>Show the flight details to the customer after according to the packages and price</a:t>
            </a:r>
          </a:p>
          <a:p>
            <a:pPr lvl="1"/>
            <a:r>
              <a:rPr lang="en-US" dirty="0"/>
              <a:t>If user enter the correct OTP, then the system should send him to registration page</a:t>
            </a:r>
          </a:p>
          <a:p>
            <a:endParaRPr lang="en-US" dirty="0"/>
          </a:p>
        </p:txBody>
      </p:sp>
    </p:spTree>
    <p:extLst>
      <p:ext uri="{BB962C8B-B14F-4D97-AF65-F5344CB8AC3E}">
        <p14:creationId xmlns:p14="http://schemas.microsoft.com/office/powerpoint/2010/main" val="423480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Content Placeholder 2"/>
          <p:cNvSpPr>
            <a:spLocks noGrp="1"/>
          </p:cNvSpPr>
          <p:nvPr>
            <p:ph idx="1"/>
          </p:nvPr>
        </p:nvSpPr>
        <p:spPr/>
        <p:txBody>
          <a:bodyPr>
            <a:normAutofit fontScale="92500" lnSpcReduction="10000"/>
          </a:bodyPr>
          <a:lstStyle/>
          <a:p>
            <a:pPr lvl="0"/>
            <a:r>
              <a:rPr lang="en-US" dirty="0"/>
              <a:t>Without “CNIC” and “E-MAIL” user can’t add details</a:t>
            </a:r>
          </a:p>
          <a:p>
            <a:pPr lvl="0"/>
            <a:r>
              <a:rPr lang="en-US" dirty="0"/>
              <a:t>System shall not calculate the payment without unique id</a:t>
            </a:r>
          </a:p>
          <a:p>
            <a:pPr lvl="0"/>
            <a:r>
              <a:rPr lang="en-US" dirty="0"/>
              <a:t>At a time, user can only book for 1 person</a:t>
            </a:r>
          </a:p>
          <a:p>
            <a:pPr lvl="0"/>
            <a:r>
              <a:rPr lang="en-US" dirty="0"/>
              <a:t>No user can select more than 1 package</a:t>
            </a:r>
          </a:p>
          <a:p>
            <a:pPr lvl="0"/>
            <a:r>
              <a:rPr lang="en-US" dirty="0"/>
              <a:t>Without backup user data can be lost</a:t>
            </a:r>
          </a:p>
          <a:p>
            <a:pPr lvl="0"/>
            <a:r>
              <a:rPr lang="en-US" dirty="0"/>
              <a:t>External users can only read the system state</a:t>
            </a:r>
          </a:p>
          <a:p>
            <a:pPr lvl="0"/>
            <a:r>
              <a:rPr lang="en-US" dirty="0"/>
              <a:t>Without the id and number, the details can’t be added</a:t>
            </a:r>
          </a:p>
          <a:p>
            <a:pPr lvl="0"/>
            <a:r>
              <a:rPr lang="en-US" dirty="0"/>
              <a:t>Only admin can accept the approvals for package booking</a:t>
            </a:r>
          </a:p>
          <a:p>
            <a:pPr lvl="0"/>
            <a:r>
              <a:rPr lang="en-US" dirty="0"/>
              <a:t>Without OTP a user can’t login into</a:t>
            </a:r>
          </a:p>
          <a:p>
            <a:pPr marL="0" indent="0">
              <a:buNone/>
            </a:pPr>
            <a:endParaRPr lang="en-US" dirty="0"/>
          </a:p>
        </p:txBody>
      </p:sp>
    </p:spTree>
    <p:extLst>
      <p:ext uri="{BB962C8B-B14F-4D97-AF65-F5344CB8AC3E}">
        <p14:creationId xmlns:p14="http://schemas.microsoft.com/office/powerpoint/2010/main" val="3731308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a:t>
            </a:r>
          </a:p>
        </p:txBody>
      </p:sp>
      <p:sp>
        <p:nvSpPr>
          <p:cNvPr id="3" name="Content Placeholder 2"/>
          <p:cNvSpPr>
            <a:spLocks noGrp="1"/>
          </p:cNvSpPr>
          <p:nvPr>
            <p:ph idx="1"/>
          </p:nvPr>
        </p:nvSpPr>
        <p:spPr/>
        <p:txBody>
          <a:bodyPr>
            <a:normAutofit fontScale="85000" lnSpcReduction="10000"/>
          </a:bodyPr>
          <a:lstStyle/>
          <a:p>
            <a:r>
              <a:rPr lang="en-US" dirty="0"/>
              <a:t>. If the user doesn’t add her details for the next 2 weeks after signing up, system should consider his id delete.</a:t>
            </a:r>
          </a:p>
          <a:p>
            <a:r>
              <a:rPr lang="en-US" b="1" dirty="0"/>
              <a:t>2</a:t>
            </a:r>
            <a:r>
              <a:rPr lang="en-US" dirty="0"/>
              <a:t>. The serial code will be considered as expiry if user don’t use it between the period of 1 month</a:t>
            </a:r>
          </a:p>
          <a:p>
            <a:r>
              <a:rPr lang="en-US" dirty="0"/>
              <a:t>3. If the user does not pay the bill, then system should auto ban him</a:t>
            </a:r>
          </a:p>
          <a:p>
            <a:r>
              <a:rPr lang="en-US" b="1" dirty="0"/>
              <a:t>4</a:t>
            </a:r>
            <a:r>
              <a:rPr lang="en-US" dirty="0"/>
              <a:t>. If selected price from user is high, then system should be considering him to follow business class packages else should considering to follow middle class packages.</a:t>
            </a:r>
          </a:p>
          <a:p>
            <a:r>
              <a:rPr lang="en-US" dirty="0"/>
              <a:t>5. If admin is not responding to user request, then user should consider to try again later</a:t>
            </a:r>
          </a:p>
          <a:p>
            <a:r>
              <a:rPr lang="en-US" dirty="0"/>
              <a:t>6. The system will cancel the flights or packages if the given data is wrong on authorization.</a:t>
            </a:r>
          </a:p>
          <a:p>
            <a:r>
              <a:rPr lang="en-US" dirty="0"/>
              <a:t>7. System should consider a user a black-user for year if he/she not pay the bill.</a:t>
            </a:r>
          </a:p>
          <a:p>
            <a:r>
              <a:rPr lang="en-US" dirty="0"/>
              <a:t>8. If user can’t login to the system, then the system should consider him/her a new or fresh user/customer.</a:t>
            </a:r>
          </a:p>
          <a:p>
            <a:pPr marL="0" indent="0">
              <a:buNone/>
            </a:pPr>
            <a:endParaRPr lang="en-US" dirty="0"/>
          </a:p>
        </p:txBody>
      </p:sp>
    </p:spTree>
    <p:extLst>
      <p:ext uri="{BB962C8B-B14F-4D97-AF65-F5344CB8AC3E}">
        <p14:creationId xmlns:p14="http://schemas.microsoft.com/office/powerpoint/2010/main" val="3533241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Computations</a:t>
            </a:r>
          </a:p>
        </p:txBody>
      </p:sp>
      <p:sp>
        <p:nvSpPr>
          <p:cNvPr id="3" name="Content Placeholder 2"/>
          <p:cNvSpPr>
            <a:spLocks noGrp="1"/>
          </p:cNvSpPr>
          <p:nvPr>
            <p:ph idx="1"/>
          </p:nvPr>
        </p:nvSpPr>
        <p:spPr/>
        <p:txBody>
          <a:bodyPr/>
          <a:lstStyle/>
          <a:p>
            <a:pPr lvl="3"/>
            <a:r>
              <a:rPr lang="en-US" dirty="0"/>
              <a:t>The total bill of the user should be generated from the sum of the number of ticket with the total amount of packages he bought.</a:t>
            </a:r>
          </a:p>
          <a:p>
            <a:pPr lvl="3"/>
            <a:r>
              <a:rPr lang="en-US" dirty="0"/>
              <a:t>The package activity percentage of a certain user shall be calculated by total number of activities divided by total number of days spent multiplied by hundred. As a result, this will generate the activity percentage for the user.</a:t>
            </a:r>
          </a:p>
          <a:p>
            <a:endParaRPr lang="en-US" dirty="0"/>
          </a:p>
        </p:txBody>
      </p:sp>
    </p:spTree>
    <p:extLst>
      <p:ext uri="{BB962C8B-B14F-4D97-AF65-F5344CB8AC3E}">
        <p14:creationId xmlns:p14="http://schemas.microsoft.com/office/powerpoint/2010/main" val="1384990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7341" y="2749378"/>
            <a:ext cx="9601200" cy="1485900"/>
          </a:xfrm>
        </p:spPr>
        <p:txBody>
          <a:bodyPr>
            <a:normAutofit/>
          </a:bodyPr>
          <a:lstStyle/>
          <a:p>
            <a:r>
              <a:rPr lang="en-US" sz="8000" b="1" i="1" dirty="0"/>
              <a:t>Other Requirements:</a:t>
            </a:r>
            <a:endParaRPr lang="en-US" b="1" i="1" dirty="0"/>
          </a:p>
        </p:txBody>
      </p:sp>
    </p:spTree>
    <p:extLst>
      <p:ext uri="{BB962C8B-B14F-4D97-AF65-F5344CB8AC3E}">
        <p14:creationId xmlns:p14="http://schemas.microsoft.com/office/powerpoint/2010/main" val="2371446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Internal quality requirements</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lvl="2"/>
            <a:r>
              <a:rPr lang="en-US" b="1" dirty="0"/>
              <a:t>Efficiency:</a:t>
            </a:r>
            <a:endParaRPr lang="en-US" dirty="0"/>
          </a:p>
          <a:p>
            <a:pPr lvl="3"/>
            <a:r>
              <a:rPr lang="en-US" dirty="0"/>
              <a:t>The system should use less memory usage.</a:t>
            </a:r>
            <a:endParaRPr lang="en-US" sz="2000" dirty="0"/>
          </a:p>
          <a:p>
            <a:pPr lvl="3"/>
            <a:r>
              <a:rPr lang="en-US" dirty="0"/>
              <a:t>The system should be capable of managing the big data at a single time.</a:t>
            </a:r>
            <a:endParaRPr lang="en-US" sz="2000" dirty="0"/>
          </a:p>
          <a:p>
            <a:pPr lvl="3"/>
            <a:r>
              <a:rPr lang="en-US" dirty="0"/>
              <a:t>The system should be capable enough to handle the huge traffic.</a:t>
            </a:r>
            <a:endParaRPr lang="en-US" sz="2000" dirty="0"/>
          </a:p>
          <a:p>
            <a:pPr lvl="3"/>
            <a:r>
              <a:rPr lang="en-US" dirty="0"/>
              <a:t>The system should give the pop up to user if he enters the wrong pin or the time of OTP exceeds</a:t>
            </a:r>
            <a:endParaRPr lang="en-US" sz="2000" dirty="0"/>
          </a:p>
          <a:p>
            <a:pPr marL="0" indent="0">
              <a:buNone/>
            </a:pPr>
            <a:endParaRPr lang="en-US" sz="2400" dirty="0"/>
          </a:p>
          <a:p>
            <a:pPr lvl="2"/>
            <a:r>
              <a:rPr lang="en-US" b="1" dirty="0"/>
              <a:t>Supportability:</a:t>
            </a:r>
            <a:endParaRPr lang="en-US" dirty="0"/>
          </a:p>
          <a:p>
            <a:pPr lvl="3"/>
            <a:r>
              <a:rPr lang="en-US" dirty="0"/>
              <a:t>The system should manage the workload of the print copies if user try to print the copy of slip from his pc</a:t>
            </a:r>
          </a:p>
          <a:p>
            <a:pPr lvl="3"/>
            <a:r>
              <a:rPr lang="en-US" dirty="0"/>
              <a:t>As the system support printer facility as well so the system should generate run time messages if the user stuck at some point</a:t>
            </a:r>
          </a:p>
          <a:p>
            <a:pPr lvl="3"/>
            <a:r>
              <a:rPr lang="en-US" dirty="0"/>
              <a:t>There should be performance and efficiency functionalities use whenever user tries to give commands from his portal system.</a:t>
            </a:r>
          </a:p>
          <a:p>
            <a:pPr marL="0" indent="0">
              <a:buNone/>
            </a:pPr>
            <a:endParaRPr lang="en-US" dirty="0"/>
          </a:p>
          <a:p>
            <a:endParaRPr lang="en-US" dirty="0"/>
          </a:p>
        </p:txBody>
      </p:sp>
    </p:spTree>
    <p:extLst>
      <p:ext uri="{BB962C8B-B14F-4D97-AF65-F5344CB8AC3E}">
        <p14:creationId xmlns:p14="http://schemas.microsoft.com/office/powerpoint/2010/main" val="243652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487119" y="988539"/>
            <a:ext cx="3299579" cy="4339317"/>
          </a:xfrm>
        </p:spPr>
        <p:txBody>
          <a:bodyPr anchor="ctr">
            <a:normAutofit/>
          </a:bodyPr>
          <a:lstStyle/>
          <a:p>
            <a:r>
              <a:rPr lang="en-US" dirty="0"/>
              <a:t>Purpose:</a:t>
            </a:r>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170155" y="444843"/>
            <a:ext cx="7043352" cy="4757351"/>
          </a:xfrm>
        </p:spPr>
        <p:txBody>
          <a:bodyPr/>
          <a:lstStyle/>
          <a:p>
            <a:endParaRPr lang="en-US" b="1" dirty="0"/>
          </a:p>
          <a:p>
            <a:endParaRPr lang="en-US" b="1" dirty="0"/>
          </a:p>
          <a:p>
            <a:endParaRPr lang="en-US" b="1" dirty="0"/>
          </a:p>
          <a:p>
            <a:r>
              <a:rPr lang="en-US" dirty="0"/>
              <a:t>The purpose of this document is to elaborate the details of </a:t>
            </a:r>
            <a:r>
              <a:rPr lang="en-US" b="1" dirty="0"/>
              <a:t>TMS</a:t>
            </a:r>
            <a:r>
              <a:rPr lang="en-US" dirty="0"/>
              <a:t>. Since “Travelling Management System</a:t>
            </a:r>
            <a:r>
              <a:rPr lang="en-US" u="sng" dirty="0"/>
              <a:t>”</a:t>
            </a:r>
            <a:r>
              <a:rPr lang="en-US" dirty="0"/>
              <a:t> is an easiest and single platform through which a user can efficiently use it to perform all functionalities of booking from bottom to top (i.e. from registration to till payment). Some basic features that </a:t>
            </a:r>
            <a:r>
              <a:rPr lang="en-US" b="1" dirty="0"/>
              <a:t>TMS</a:t>
            </a:r>
            <a:r>
              <a:rPr lang="en-US" dirty="0"/>
              <a:t> shall provide to the user is that all the travelers can easily book the package/trip and can get all the required details of it by some clicks. The tourism management system will allow the user to access all the details i.e. location, events, statistics and reports etc.</a:t>
            </a:r>
          </a:p>
          <a:p>
            <a:r>
              <a:rPr lang="en-US" dirty="0"/>
              <a:t>FISH BONE </a:t>
            </a:r>
          </a:p>
        </p:txBody>
      </p:sp>
    </p:spTree>
    <p:extLst>
      <p:ext uri="{BB962C8B-B14F-4D97-AF65-F5344CB8AC3E}">
        <p14:creationId xmlns:p14="http://schemas.microsoft.com/office/powerpoint/2010/main" val="95085990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Internal quality requirements</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pPr lvl="2"/>
            <a:r>
              <a:rPr lang="en-US" b="1" dirty="0"/>
              <a:t>Portability:</a:t>
            </a:r>
            <a:endParaRPr lang="en-US" dirty="0"/>
          </a:p>
          <a:p>
            <a:pPr lvl="3"/>
            <a:r>
              <a:rPr lang="en-US" dirty="0"/>
              <a:t>The system should support the application working on mac as well.</a:t>
            </a:r>
          </a:p>
          <a:p>
            <a:pPr lvl="3"/>
            <a:r>
              <a:rPr lang="en-US" dirty="0"/>
              <a:t>After first two release the system will be switched for web and mobile based interface without changing much things</a:t>
            </a:r>
          </a:p>
          <a:p>
            <a:pPr lvl="3"/>
            <a:r>
              <a:rPr lang="en-US" dirty="0"/>
              <a:t>The system shall build on cross platform products so that it would be easy to deal that system on other systems with changing its internal state again and again.</a:t>
            </a:r>
          </a:p>
          <a:p>
            <a:pPr lvl="3"/>
            <a:r>
              <a:rPr lang="en-US" dirty="0"/>
              <a:t>There shall be an inter link with web browser as well so that there will be no problems while going for feedbacks or emails.</a:t>
            </a:r>
          </a:p>
          <a:p>
            <a:pPr marL="0" indent="0">
              <a:buNone/>
            </a:pPr>
            <a:endParaRPr lang="en-US" dirty="0"/>
          </a:p>
          <a:p>
            <a:pPr lvl="2"/>
            <a:r>
              <a:rPr lang="en-US" b="1" dirty="0"/>
              <a:t>Scalability:</a:t>
            </a:r>
            <a:endParaRPr lang="en-US" dirty="0"/>
          </a:p>
          <a:p>
            <a:pPr lvl="3"/>
            <a:r>
              <a:rPr lang="en-US" dirty="0"/>
              <a:t>The system should be capable enough to perform according to the ram size.</a:t>
            </a:r>
          </a:p>
          <a:p>
            <a:pPr lvl="3"/>
            <a:r>
              <a:rPr lang="en-US" dirty="0"/>
              <a:t>The system should add 10 tables after each 100 registrations in order to minimize load factors.</a:t>
            </a:r>
          </a:p>
          <a:p>
            <a:pPr lvl="3"/>
            <a:r>
              <a:rPr lang="en-US" dirty="0"/>
              <a:t>System should customize itself according to the given user commands.</a:t>
            </a:r>
          </a:p>
          <a:p>
            <a:pPr lvl="3"/>
            <a:r>
              <a:rPr lang="en-US" dirty="0"/>
              <a:t>Agencies should be added to user account according to their needs so that there will be maximum efficiency factor.</a:t>
            </a:r>
          </a:p>
          <a:p>
            <a:endParaRPr lang="en-US" dirty="0"/>
          </a:p>
        </p:txBody>
      </p:sp>
    </p:spTree>
    <p:extLst>
      <p:ext uri="{BB962C8B-B14F-4D97-AF65-F5344CB8AC3E}">
        <p14:creationId xmlns:p14="http://schemas.microsoft.com/office/powerpoint/2010/main" val="1353759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7341" y="2749378"/>
            <a:ext cx="9601200" cy="1485900"/>
          </a:xfrm>
        </p:spPr>
        <p:txBody>
          <a:bodyPr>
            <a:normAutofit/>
          </a:bodyPr>
          <a:lstStyle/>
          <a:p>
            <a:r>
              <a:rPr lang="en-US" sz="8000" b="1" i="1" dirty="0"/>
              <a:t>Analysis Models</a:t>
            </a:r>
            <a:endParaRPr lang="en-US" b="1" i="1" dirty="0"/>
          </a:p>
        </p:txBody>
      </p:sp>
    </p:spTree>
    <p:extLst>
      <p:ext uri="{BB962C8B-B14F-4D97-AF65-F5344CB8AC3E}">
        <p14:creationId xmlns:p14="http://schemas.microsoft.com/office/powerpoint/2010/main" val="3198726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transition:</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85102" y="1556952"/>
            <a:ext cx="9687698" cy="4967416"/>
          </a:xfrm>
          <a:prstGeom prst="rect">
            <a:avLst/>
          </a:prstGeom>
        </p:spPr>
      </p:pic>
    </p:spTree>
    <p:extLst>
      <p:ext uri="{BB962C8B-B14F-4D97-AF65-F5344CB8AC3E}">
        <p14:creationId xmlns:p14="http://schemas.microsoft.com/office/powerpoint/2010/main" val="626389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Zero diagram:</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54411" y="1841157"/>
            <a:ext cx="6339016" cy="4411362"/>
          </a:xfrm>
          <a:prstGeom prst="rect">
            <a:avLst/>
          </a:prstGeom>
        </p:spPr>
      </p:pic>
    </p:spTree>
    <p:extLst>
      <p:ext uri="{BB962C8B-B14F-4D97-AF65-F5344CB8AC3E}">
        <p14:creationId xmlns:p14="http://schemas.microsoft.com/office/powerpoint/2010/main" val="3100468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73395" y="1519881"/>
            <a:ext cx="4448431" cy="5140411"/>
          </a:xfrm>
          <a:prstGeom prst="rect">
            <a:avLst/>
          </a:prstGeom>
        </p:spPr>
      </p:pic>
    </p:spTree>
    <p:extLst>
      <p:ext uri="{BB962C8B-B14F-4D97-AF65-F5344CB8AC3E}">
        <p14:creationId xmlns:p14="http://schemas.microsoft.com/office/powerpoint/2010/main" val="1600282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7341" y="2749378"/>
            <a:ext cx="9601200" cy="1485900"/>
          </a:xfrm>
        </p:spPr>
        <p:txBody>
          <a:bodyPr>
            <a:normAutofit fontScale="90000"/>
          </a:bodyPr>
          <a:lstStyle/>
          <a:p>
            <a:r>
              <a:rPr lang="en-US" sz="8000" b="1" i="1" dirty="0"/>
              <a:t>Prioritizing Requirements</a:t>
            </a:r>
            <a:endParaRPr lang="en-US" b="1" i="1" dirty="0"/>
          </a:p>
        </p:txBody>
      </p:sp>
    </p:spTree>
    <p:extLst>
      <p:ext uri="{BB962C8B-B14F-4D97-AF65-F5344CB8AC3E}">
        <p14:creationId xmlns:p14="http://schemas.microsoft.com/office/powerpoint/2010/main" val="2212796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Weigers</a:t>
            </a:r>
            <a:r>
              <a:rPr lang="en-US" dirty="0"/>
              <a:t> Chart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3864570"/>
              </p:ext>
            </p:extLst>
          </p:nvPr>
        </p:nvGraphicFramePr>
        <p:xfrm>
          <a:off x="1767016" y="1470455"/>
          <a:ext cx="7587048" cy="5041554"/>
        </p:xfrm>
        <a:graphic>
          <a:graphicData uri="http://schemas.openxmlformats.org/drawingml/2006/table">
            <a:tbl>
              <a:tblPr firstRow="1" firstCol="1" bandRow="1">
                <a:tableStyleId>{5C22544A-7EE6-4342-B048-85BDC9FD1C3A}</a:tableStyleId>
              </a:tblPr>
              <a:tblGrid>
                <a:gridCol w="1407316">
                  <a:extLst>
                    <a:ext uri="{9D8B030D-6E8A-4147-A177-3AD203B41FA5}">
                      <a16:colId xmlns:a16="http://schemas.microsoft.com/office/drawing/2014/main" val="3881460841"/>
                    </a:ext>
                  </a:extLst>
                </a:gridCol>
                <a:gridCol w="743606">
                  <a:extLst>
                    <a:ext uri="{9D8B030D-6E8A-4147-A177-3AD203B41FA5}">
                      <a16:colId xmlns:a16="http://schemas.microsoft.com/office/drawing/2014/main" val="4113564229"/>
                    </a:ext>
                  </a:extLst>
                </a:gridCol>
                <a:gridCol w="743606">
                  <a:extLst>
                    <a:ext uri="{9D8B030D-6E8A-4147-A177-3AD203B41FA5}">
                      <a16:colId xmlns:a16="http://schemas.microsoft.com/office/drawing/2014/main" val="1780713040"/>
                    </a:ext>
                  </a:extLst>
                </a:gridCol>
                <a:gridCol w="549211">
                  <a:extLst>
                    <a:ext uri="{9D8B030D-6E8A-4147-A177-3AD203B41FA5}">
                      <a16:colId xmlns:a16="http://schemas.microsoft.com/office/drawing/2014/main" val="3846990615"/>
                    </a:ext>
                  </a:extLst>
                </a:gridCol>
                <a:gridCol w="705859">
                  <a:extLst>
                    <a:ext uri="{9D8B030D-6E8A-4147-A177-3AD203B41FA5}">
                      <a16:colId xmlns:a16="http://schemas.microsoft.com/office/drawing/2014/main" val="1700553998"/>
                    </a:ext>
                  </a:extLst>
                </a:gridCol>
                <a:gridCol w="743606">
                  <a:extLst>
                    <a:ext uri="{9D8B030D-6E8A-4147-A177-3AD203B41FA5}">
                      <a16:colId xmlns:a16="http://schemas.microsoft.com/office/drawing/2014/main" val="717539151"/>
                    </a:ext>
                  </a:extLst>
                </a:gridCol>
                <a:gridCol w="615268">
                  <a:extLst>
                    <a:ext uri="{9D8B030D-6E8A-4147-A177-3AD203B41FA5}">
                      <a16:colId xmlns:a16="http://schemas.microsoft.com/office/drawing/2014/main" val="2359081149"/>
                    </a:ext>
                  </a:extLst>
                </a:gridCol>
                <a:gridCol w="743606">
                  <a:extLst>
                    <a:ext uri="{9D8B030D-6E8A-4147-A177-3AD203B41FA5}">
                      <a16:colId xmlns:a16="http://schemas.microsoft.com/office/drawing/2014/main" val="747562179"/>
                    </a:ext>
                  </a:extLst>
                </a:gridCol>
                <a:gridCol w="633513">
                  <a:extLst>
                    <a:ext uri="{9D8B030D-6E8A-4147-A177-3AD203B41FA5}">
                      <a16:colId xmlns:a16="http://schemas.microsoft.com/office/drawing/2014/main" val="3698162080"/>
                    </a:ext>
                  </a:extLst>
                </a:gridCol>
                <a:gridCol w="701457">
                  <a:extLst>
                    <a:ext uri="{9D8B030D-6E8A-4147-A177-3AD203B41FA5}">
                      <a16:colId xmlns:a16="http://schemas.microsoft.com/office/drawing/2014/main" val="3090469439"/>
                    </a:ext>
                  </a:extLst>
                </a:gridCol>
              </a:tblGrid>
              <a:tr h="357575">
                <a:tc>
                  <a:txBody>
                    <a:bodyPr/>
                    <a:lstStyle/>
                    <a:p>
                      <a:pPr marL="0" marR="0" algn="just">
                        <a:spcBef>
                          <a:spcPts val="0"/>
                        </a:spcBef>
                        <a:spcAft>
                          <a:spcPts val="0"/>
                        </a:spcAft>
                      </a:pPr>
                      <a:r>
                        <a:rPr lang="en-US" sz="800">
                          <a:effectLst/>
                        </a:rPr>
                        <a:t>Relative </a:t>
                      </a:r>
                    </a:p>
                    <a:p>
                      <a:pPr marL="0" marR="0" algn="just">
                        <a:spcBef>
                          <a:spcPts val="0"/>
                        </a:spcBef>
                        <a:spcAft>
                          <a:spcPts val="0"/>
                        </a:spcAft>
                      </a:pPr>
                      <a:r>
                        <a:rPr lang="en-US" sz="800">
                          <a:effectLst/>
                        </a:rPr>
                        <a:t>Weights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0.5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3846201133"/>
                  </a:ext>
                </a:extLst>
              </a:tr>
              <a:tr h="357575">
                <a:tc>
                  <a:txBody>
                    <a:bodyPr/>
                    <a:lstStyle/>
                    <a:p>
                      <a:pPr marL="0" marR="0" algn="just">
                        <a:spcBef>
                          <a:spcPts val="0"/>
                        </a:spcBef>
                        <a:spcAft>
                          <a:spcPts val="0"/>
                        </a:spcAft>
                      </a:pPr>
                      <a:r>
                        <a:rPr lang="en-US" sz="800">
                          <a:effectLst/>
                        </a:rPr>
                        <a:t>Feature</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Relative</a:t>
                      </a:r>
                    </a:p>
                    <a:p>
                      <a:pPr marL="0" marR="0" algn="just">
                        <a:spcBef>
                          <a:spcPts val="0"/>
                        </a:spcBef>
                        <a:spcAft>
                          <a:spcPts val="0"/>
                        </a:spcAft>
                      </a:pPr>
                      <a:r>
                        <a:rPr lang="en-US" sz="800">
                          <a:effectLst/>
                        </a:rPr>
                        <a:t>benefit</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Relative</a:t>
                      </a:r>
                    </a:p>
                    <a:p>
                      <a:pPr marL="0" marR="0" algn="just">
                        <a:spcBef>
                          <a:spcPts val="0"/>
                        </a:spcBef>
                        <a:spcAft>
                          <a:spcPts val="0"/>
                        </a:spcAft>
                      </a:pPr>
                      <a:r>
                        <a:rPr lang="en-US" sz="800">
                          <a:effectLst/>
                        </a:rPr>
                        <a:t>penalty</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Total</a:t>
                      </a:r>
                    </a:p>
                    <a:p>
                      <a:pPr marL="0" marR="0" algn="just">
                        <a:spcBef>
                          <a:spcPts val="0"/>
                        </a:spcBef>
                        <a:spcAft>
                          <a:spcPts val="0"/>
                        </a:spcAft>
                      </a:pPr>
                      <a:r>
                        <a:rPr lang="en-US" sz="800">
                          <a:effectLst/>
                        </a:rPr>
                        <a:t>value</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Value%</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Relative</a:t>
                      </a:r>
                    </a:p>
                    <a:p>
                      <a:pPr marL="0" marR="0" algn="just">
                        <a:spcBef>
                          <a:spcPts val="0"/>
                        </a:spcBef>
                        <a:spcAft>
                          <a:spcPts val="0"/>
                        </a:spcAft>
                      </a:pPr>
                      <a:r>
                        <a:rPr lang="en-US" sz="800">
                          <a:effectLst/>
                        </a:rPr>
                        <a:t>cost</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Cost%</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Relative</a:t>
                      </a:r>
                    </a:p>
                    <a:p>
                      <a:pPr marL="0" marR="0" algn="just">
                        <a:spcBef>
                          <a:spcPts val="0"/>
                        </a:spcBef>
                        <a:spcAft>
                          <a:spcPts val="0"/>
                        </a:spcAft>
                      </a:pPr>
                      <a:r>
                        <a:rPr lang="en-US" sz="800">
                          <a:effectLst/>
                        </a:rPr>
                        <a:t>risk</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Risk%</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Priority</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3504275611"/>
                  </a:ext>
                </a:extLst>
              </a:tr>
              <a:tr h="715150">
                <a:tc>
                  <a:txBody>
                    <a:bodyPr/>
                    <a:lstStyle/>
                    <a:p>
                      <a:pPr marL="0" marR="0" algn="just">
                        <a:spcBef>
                          <a:spcPts val="0"/>
                        </a:spcBef>
                        <a:spcAft>
                          <a:spcPts val="0"/>
                        </a:spcAft>
                      </a:pPr>
                      <a:r>
                        <a:rPr lang="en-US" sz="800">
                          <a:effectLst/>
                        </a:rPr>
                        <a:t>Give Breadth </a:t>
                      </a:r>
                    </a:p>
                    <a:p>
                      <a:pPr marL="0" marR="0" algn="just">
                        <a:spcBef>
                          <a:spcPts val="0"/>
                        </a:spcBef>
                        <a:spcAft>
                          <a:spcPts val="0"/>
                        </a:spcAft>
                      </a:pPr>
                      <a:r>
                        <a:rPr lang="en-US" sz="800">
                          <a:effectLst/>
                        </a:rPr>
                        <a:t>Choices to user to communicate better</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11.5%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6.6%</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0.269</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1516761054"/>
                  </a:ext>
                </a:extLst>
              </a:tr>
              <a:tr h="893937">
                <a:tc>
                  <a:txBody>
                    <a:bodyPr/>
                    <a:lstStyle/>
                    <a:p>
                      <a:pPr marL="0" marR="0" algn="just">
                        <a:spcBef>
                          <a:spcPts val="0"/>
                        </a:spcBef>
                        <a:spcAft>
                          <a:spcPts val="0"/>
                        </a:spcAft>
                      </a:pPr>
                      <a:r>
                        <a:rPr lang="en-US" sz="800">
                          <a:effectLst/>
                        </a:rPr>
                        <a:t>Wider</a:t>
                      </a:r>
                    </a:p>
                    <a:p>
                      <a:pPr marL="0" marR="0" algn="just">
                        <a:spcBef>
                          <a:spcPts val="0"/>
                        </a:spcBef>
                        <a:spcAft>
                          <a:spcPts val="0"/>
                        </a:spcAft>
                      </a:pPr>
                      <a:r>
                        <a:rPr lang="en-US" sz="800">
                          <a:effectLst/>
                        </a:rPr>
                        <a:t>Tools to follow the multiple provider and selections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11</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10.5%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6</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24%</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13.3%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0.0615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4003691021"/>
                  </a:ext>
                </a:extLst>
              </a:tr>
              <a:tr h="357575">
                <a:tc>
                  <a:txBody>
                    <a:bodyPr/>
                    <a:lstStyle/>
                    <a:p>
                      <a:pPr marL="0" marR="0" algn="just">
                        <a:spcBef>
                          <a:spcPts val="0"/>
                        </a:spcBef>
                        <a:spcAft>
                          <a:spcPts val="0"/>
                        </a:spcAft>
                      </a:pPr>
                      <a:r>
                        <a:rPr lang="en-US" sz="800">
                          <a:effectLst/>
                        </a:rPr>
                        <a:t>Online payments methods</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9</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19</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18.2%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20%</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20%</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0.113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862484317"/>
                  </a:ext>
                </a:extLst>
              </a:tr>
              <a:tr h="357575">
                <a:tc>
                  <a:txBody>
                    <a:bodyPr/>
                    <a:lstStyle/>
                    <a:p>
                      <a:pPr marL="0" marR="0" algn="just">
                        <a:spcBef>
                          <a:spcPts val="0"/>
                        </a:spcBef>
                        <a:spcAft>
                          <a:spcPts val="0"/>
                        </a:spcAft>
                      </a:pPr>
                      <a:r>
                        <a:rPr lang="en-US" sz="800">
                          <a:effectLst/>
                        </a:rPr>
                        <a:t>Generate the payment slips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8</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17</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16.3%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20%</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0.169</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2728908174"/>
                  </a:ext>
                </a:extLst>
              </a:tr>
              <a:tr h="893937">
                <a:tc>
                  <a:txBody>
                    <a:bodyPr/>
                    <a:lstStyle/>
                    <a:p>
                      <a:pPr marL="0" marR="0" algn="just">
                        <a:spcBef>
                          <a:spcPts val="0"/>
                        </a:spcBef>
                        <a:spcAft>
                          <a:spcPts val="0"/>
                        </a:spcAft>
                      </a:pPr>
                      <a:r>
                        <a:rPr lang="en-US" sz="800">
                          <a:effectLst/>
                        </a:rPr>
                        <a:t>Budget</a:t>
                      </a:r>
                    </a:p>
                    <a:p>
                      <a:pPr marL="0" marR="0" algn="just">
                        <a:spcBef>
                          <a:spcPts val="0"/>
                        </a:spcBef>
                        <a:spcAft>
                          <a:spcPts val="0"/>
                        </a:spcAft>
                      </a:pPr>
                      <a:r>
                        <a:rPr lang="en-US" sz="800">
                          <a:effectLst/>
                        </a:rPr>
                        <a:t>Friendly packages generation by agencies</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4</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14</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13.4%</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8%</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13.3%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0.314</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4105261141"/>
                  </a:ext>
                </a:extLst>
              </a:tr>
              <a:tr h="536363">
                <a:tc>
                  <a:txBody>
                    <a:bodyPr/>
                    <a:lstStyle/>
                    <a:p>
                      <a:pPr marL="0" marR="0" algn="just">
                        <a:spcBef>
                          <a:spcPts val="0"/>
                        </a:spcBef>
                        <a:spcAft>
                          <a:spcPts val="0"/>
                        </a:spcAft>
                      </a:pPr>
                      <a:r>
                        <a:rPr lang="en-US" sz="800">
                          <a:effectLst/>
                        </a:rPr>
                        <a:t>Provide Customer care support</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7</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14.4%</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20%</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6.6%</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0.135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3566259687"/>
                  </a:ext>
                </a:extLst>
              </a:tr>
              <a:tr h="357575">
                <a:tc>
                  <a:txBody>
                    <a:bodyPr/>
                    <a:lstStyle/>
                    <a:p>
                      <a:pPr marL="0" marR="0" algn="just">
                        <a:spcBef>
                          <a:spcPts val="0"/>
                        </a:spcBef>
                        <a:spcAft>
                          <a:spcPts val="0"/>
                        </a:spcAft>
                      </a:pPr>
                      <a:r>
                        <a:rPr lang="en-US" sz="800">
                          <a:effectLst/>
                        </a:rPr>
                        <a:t>Give Discount on</a:t>
                      </a:r>
                    </a:p>
                    <a:p>
                      <a:pPr marL="0" marR="0" algn="just">
                        <a:spcBef>
                          <a:spcPts val="0"/>
                        </a:spcBef>
                        <a:spcAft>
                          <a:spcPts val="0"/>
                        </a:spcAft>
                      </a:pPr>
                      <a:r>
                        <a:rPr lang="en-US" sz="800">
                          <a:effectLst/>
                        </a:rPr>
                        <a:t>packages</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7</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16</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15.3%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4%</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3</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20%</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0.239</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3451252986"/>
                  </a:ext>
                </a:extLst>
              </a:tr>
              <a:tr h="214292">
                <a:tc>
                  <a:txBody>
                    <a:bodyPr/>
                    <a:lstStyle/>
                    <a:p>
                      <a:pPr marL="0" marR="0" algn="just">
                        <a:spcBef>
                          <a:spcPts val="0"/>
                        </a:spcBef>
                        <a:spcAft>
                          <a:spcPts val="0"/>
                        </a:spcAft>
                      </a:pPr>
                      <a:r>
                        <a:rPr lang="en-US" sz="800">
                          <a:effectLst/>
                        </a:rPr>
                        <a:t>Totals</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1000">
                          <a:effectLst/>
                        </a:rPr>
                        <a:t>44</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1000">
                          <a:effectLst/>
                        </a:rPr>
                        <a:t>16</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104</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1000">
                          <a:effectLst/>
                        </a:rPr>
                        <a:t>25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1000">
                          <a:effectLst/>
                        </a:rPr>
                        <a:t>15</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a:effectLst/>
                        </a:rPr>
                        <a:t> </a:t>
                      </a:r>
                      <a:endParaRPr lang="en-US" sz="80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tc>
                  <a:txBody>
                    <a:bodyPr/>
                    <a:lstStyle/>
                    <a:p>
                      <a:pPr marL="0" marR="0" algn="just">
                        <a:spcBef>
                          <a:spcPts val="0"/>
                        </a:spcBef>
                        <a:spcAft>
                          <a:spcPts val="0"/>
                        </a:spcAft>
                      </a:pPr>
                      <a:r>
                        <a:rPr lang="en-US" sz="800" dirty="0">
                          <a:effectLst/>
                        </a:rPr>
                        <a:t> </a:t>
                      </a:r>
                      <a:endParaRPr lang="en-US" sz="800" dirty="0">
                        <a:effectLst/>
                        <a:latin typeface="Times" panose="02020603050405020304" pitchFamily="18" charset="0"/>
                        <a:ea typeface="Times" panose="02020603050405020304" pitchFamily="18" charset="0"/>
                        <a:cs typeface="Times New Roman" panose="02020603050405020304" pitchFamily="18" charset="0"/>
                      </a:endParaRPr>
                    </a:p>
                  </a:txBody>
                  <a:tcPr marL="47681" marR="47681" marT="0" marB="0"/>
                </a:tc>
                <a:extLst>
                  <a:ext uri="{0D108BD9-81ED-4DB2-BD59-A6C34878D82A}">
                    <a16:rowId xmlns:a16="http://schemas.microsoft.com/office/drawing/2014/main" val="2451408451"/>
                  </a:ext>
                </a:extLst>
              </a:tr>
            </a:tbl>
          </a:graphicData>
        </a:graphic>
      </p:graphicFrame>
    </p:spTree>
    <p:extLst>
      <p:ext uri="{BB962C8B-B14F-4D97-AF65-F5344CB8AC3E}">
        <p14:creationId xmlns:p14="http://schemas.microsoft.com/office/powerpoint/2010/main" val="3769334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requirement prioritizing </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999667" y="1890584"/>
            <a:ext cx="8345065" cy="3105407"/>
          </a:xfrm>
          <a:prstGeom prst="rect">
            <a:avLst/>
          </a:prstGeom>
        </p:spPr>
      </p:pic>
    </p:spTree>
    <p:extLst>
      <p:ext uri="{BB962C8B-B14F-4D97-AF65-F5344CB8AC3E}">
        <p14:creationId xmlns:p14="http://schemas.microsoft.com/office/powerpoint/2010/main" val="749992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Dictionary for the requirements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865" y="1581664"/>
            <a:ext cx="7302202" cy="4782065"/>
          </a:xfrm>
        </p:spPr>
      </p:pic>
    </p:spTree>
    <p:extLst>
      <p:ext uri="{BB962C8B-B14F-4D97-AF65-F5344CB8AC3E}">
        <p14:creationId xmlns:p14="http://schemas.microsoft.com/office/powerpoint/2010/main" val="2792304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Tree>
    <p:extLst>
      <p:ext uri="{BB962C8B-B14F-4D97-AF65-F5344CB8AC3E}">
        <p14:creationId xmlns:p14="http://schemas.microsoft.com/office/powerpoint/2010/main" val="36622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915297" y="491503"/>
            <a:ext cx="9304637" cy="5798087"/>
          </a:xfrm>
          <a:prstGeom prst="rect">
            <a:avLst/>
          </a:prstGeom>
        </p:spPr>
      </p:pic>
    </p:spTree>
    <p:extLst>
      <p:ext uri="{BB962C8B-B14F-4D97-AF65-F5344CB8AC3E}">
        <p14:creationId xmlns:p14="http://schemas.microsoft.com/office/powerpoint/2010/main" val="1290566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whom the system is made for?</a:t>
            </a:r>
          </a:p>
        </p:txBody>
      </p:sp>
      <p:sp>
        <p:nvSpPr>
          <p:cNvPr id="3" name="Content Placeholder 2"/>
          <p:cNvSpPr>
            <a:spLocks noGrp="1"/>
          </p:cNvSpPr>
          <p:nvPr>
            <p:ph idx="1"/>
          </p:nvPr>
        </p:nvSpPr>
        <p:spPr/>
        <p:txBody>
          <a:bodyPr/>
          <a:lstStyle/>
          <a:p>
            <a:pPr lvl="0"/>
            <a:r>
              <a:rPr lang="en-US" dirty="0"/>
              <a:t>People who are willing to explore things and check packages.</a:t>
            </a:r>
          </a:p>
          <a:p>
            <a:pPr lvl="0"/>
            <a:r>
              <a:rPr lang="en-US" dirty="0"/>
              <a:t>Media.</a:t>
            </a:r>
          </a:p>
          <a:p>
            <a:pPr lvl="0"/>
            <a:r>
              <a:rPr lang="en-US" dirty="0"/>
              <a:t>Educational Institutes.</a:t>
            </a:r>
          </a:p>
          <a:p>
            <a:pPr lvl="0"/>
            <a:r>
              <a:rPr lang="en-US" dirty="0"/>
              <a:t>Business Travelers.</a:t>
            </a:r>
          </a:p>
          <a:p>
            <a:pPr lvl="0"/>
            <a:r>
              <a:rPr lang="en-US" dirty="0"/>
              <a:t>Multiple Travel Agencies.</a:t>
            </a:r>
          </a:p>
          <a:p>
            <a:pPr lvl="0"/>
            <a:r>
              <a:rPr lang="en-US" dirty="0"/>
              <a:t>Booking Engines.</a:t>
            </a:r>
          </a:p>
          <a:p>
            <a:pPr lvl="0"/>
            <a:r>
              <a:rPr lang="en-US" dirty="0"/>
              <a:t>Travel Guide &amp; Agencies.</a:t>
            </a:r>
          </a:p>
          <a:p>
            <a:endParaRPr lang="en-US" dirty="0"/>
          </a:p>
        </p:txBody>
      </p:sp>
    </p:spTree>
    <p:extLst>
      <p:ext uri="{BB962C8B-B14F-4D97-AF65-F5344CB8AC3E}">
        <p14:creationId xmlns:p14="http://schemas.microsoft.com/office/powerpoint/2010/main" val="394974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59892" y="2026508"/>
            <a:ext cx="5153674" cy="3840892"/>
          </a:xfrm>
          <a:prstGeom prst="rect">
            <a:avLst/>
          </a:prstGeom>
        </p:spPr>
      </p:pic>
    </p:spTree>
    <p:extLst>
      <p:ext uri="{BB962C8B-B14F-4D97-AF65-F5344CB8AC3E}">
        <p14:creationId xmlns:p14="http://schemas.microsoft.com/office/powerpoint/2010/main" val="2054453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i="1" dirty="0">
                <a:effectLst>
                  <a:outerShdw blurRad="38100" dist="38100" dir="2700000" algn="tl">
                    <a:srgbClr val="000000">
                      <a:alpha val="43137"/>
                    </a:srgbClr>
                  </a:outerShdw>
                </a:effectLst>
              </a:rPr>
              <a:t>Our Vision:</a:t>
            </a: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5100824" y="1767016"/>
            <a:ext cx="5871976" cy="4100384"/>
          </a:xfrm>
        </p:spPr>
        <p:txBody>
          <a:bodyPr>
            <a:normAutofit/>
          </a:bodyPr>
          <a:lstStyle/>
          <a:p>
            <a:r>
              <a:rPr lang="en-US" i="1" dirty="0"/>
              <a:t>The system “Travel management system” is for the customers who want to register themselves online and book their desire places and hotels through a specific application. The Travel management system is an online, simple and efficient system which will help the users(travelers) to register themselves in order to book the various places where they want to travel. Travel management system users will have the advantage to book their tickets on time, will have the advantage of paying the amount online, will have the advantage of receiving the digital slips of different purchases they will do.</a:t>
            </a:r>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perspective:</a:t>
            </a:r>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r="13943" b="35220"/>
          <a:stretch/>
        </p:blipFill>
        <p:spPr bwMode="auto">
          <a:xfrm>
            <a:off x="2807476" y="2286000"/>
            <a:ext cx="6729447" cy="3581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770432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D4C99-7793-446D-B40E-9C65086CB8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6722C5-B529-4491-808D-2D5A0D242BA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3199E8A-3253-45E5-B33A-F34129B7AA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Travel design</Template>
  <TotalTime>0</TotalTime>
  <Words>3306</Words>
  <Application>Microsoft Office PowerPoint</Application>
  <PresentationFormat>Widescreen</PresentationFormat>
  <Paragraphs>398</Paragraphs>
  <Slides>49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Calibri</vt:lpstr>
      <vt:lpstr>Franklin Gothic Book</vt:lpstr>
      <vt:lpstr>Times</vt:lpstr>
      <vt:lpstr>Crop</vt:lpstr>
      <vt:lpstr>Travel management system”</vt:lpstr>
      <vt:lpstr>Our Goals:</vt:lpstr>
      <vt:lpstr>Introduction </vt:lpstr>
      <vt:lpstr>Purpose:</vt:lpstr>
      <vt:lpstr>PowerPoint Presentation</vt:lpstr>
      <vt:lpstr>For whom the system is made for?</vt:lpstr>
      <vt:lpstr>Project Scope:</vt:lpstr>
      <vt:lpstr>Our Vision:</vt:lpstr>
      <vt:lpstr>System perspective:</vt:lpstr>
      <vt:lpstr>Product Functions:</vt:lpstr>
      <vt:lpstr>User-ended functions:</vt:lpstr>
      <vt:lpstr>Admin-Ended functions:</vt:lpstr>
      <vt:lpstr>Agency-Ended functionality:</vt:lpstr>
      <vt:lpstr>Accountant functionalities:</vt:lpstr>
      <vt:lpstr>Class Diagram:</vt:lpstr>
      <vt:lpstr>Operating Environment:</vt:lpstr>
      <vt:lpstr>Design and constraint for the system:</vt:lpstr>
      <vt:lpstr>PowerPoint Presentation</vt:lpstr>
      <vt:lpstr>Assumptions and dependencies:</vt:lpstr>
      <vt:lpstr>Assumptions and dependencies:</vt:lpstr>
      <vt:lpstr>Interfaces</vt:lpstr>
      <vt:lpstr> Hardware-Interface</vt:lpstr>
      <vt:lpstr>Interfaces: Software-Interface</vt:lpstr>
      <vt:lpstr>Features:</vt:lpstr>
      <vt:lpstr>Features:</vt:lpstr>
      <vt:lpstr>Non-functional  Requirement</vt:lpstr>
      <vt:lpstr>Performance Requirements:</vt:lpstr>
      <vt:lpstr>Safety Requirements:</vt:lpstr>
      <vt:lpstr>Security Requirements:</vt:lpstr>
      <vt:lpstr>Software Quality Attribute</vt:lpstr>
      <vt:lpstr>Business Rules</vt:lpstr>
      <vt:lpstr>Business rules:</vt:lpstr>
      <vt:lpstr>Facts</vt:lpstr>
      <vt:lpstr>Action enablers</vt:lpstr>
      <vt:lpstr>Constraints</vt:lpstr>
      <vt:lpstr>Inference</vt:lpstr>
      <vt:lpstr>Computations</vt:lpstr>
      <vt:lpstr>Other Requirements:</vt:lpstr>
      <vt:lpstr>Internal quality requirements </vt:lpstr>
      <vt:lpstr>Internal quality requirements </vt:lpstr>
      <vt:lpstr>Analysis Models</vt:lpstr>
      <vt:lpstr>State transition:</vt:lpstr>
      <vt:lpstr>Level Zero diagram:</vt:lpstr>
      <vt:lpstr>Entity Relationship Diagram</vt:lpstr>
      <vt:lpstr>Prioritizing Requirements</vt:lpstr>
      <vt:lpstr>Weigers Chart</vt:lpstr>
      <vt:lpstr>Quality requirement prioritizing </vt:lpstr>
      <vt:lpstr>Data Dictionary for the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2022-12-14T18:43:03Z</dcterms:created>
  <dcterms:modified xsi:type="dcterms:W3CDTF">2024-07-04T12:27:31Z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